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74" r:id="rId11"/>
    <p:sldId id="265" r:id="rId12"/>
    <p:sldId id="266" r:id="rId13"/>
    <p:sldId id="267" r:id="rId14"/>
    <p:sldId id="275" r:id="rId15"/>
    <p:sldId id="277" r:id="rId16"/>
    <p:sldId id="278" r:id="rId17"/>
    <p:sldId id="270" r:id="rId18"/>
    <p:sldId id="279" r:id="rId19"/>
    <p:sldId id="276" r:id="rId20"/>
    <p:sldId id="269" r:id="rId21"/>
    <p:sldId id="271" r:id="rId22"/>
    <p:sldId id="272" r:id="rId23"/>
    <p:sldId id="273" r:id="rId2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8000"/>
    <a:srgbClr val="33CC33"/>
    <a:srgbClr val="00CC00"/>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138" y="34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41DADF-A858-412B-8302-C45A80D1354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B983A5A1-4F03-46B9-BC91-C84029150502}">
      <dgm:prSet phldrT="[Texto]"/>
      <dgm:spPr/>
      <dgm:t>
        <a:bodyPr/>
        <a:lstStyle/>
        <a:p>
          <a:r>
            <a:rPr lang="es-ES" b="1" dirty="0" smtClean="0"/>
            <a:t>TRABAJO EN EQUIPO</a:t>
          </a:r>
        </a:p>
        <a:p>
          <a:endParaRPr lang="es-ES" b="1" dirty="0" smtClean="0"/>
        </a:p>
        <a:p>
          <a:r>
            <a:rPr lang="es-ES" dirty="0" smtClean="0"/>
            <a:t>Unir fuerzas, respetar ideas y coordinar esfuerzos para lograr algo juntos</a:t>
          </a:r>
          <a:endParaRPr lang="es-ES" dirty="0"/>
        </a:p>
      </dgm:t>
    </dgm:pt>
    <dgm:pt modelId="{C7B1E789-90F3-4715-93C7-EB1499755618}" type="parTrans" cxnId="{F69078BF-EDA7-48C4-88CE-1496973EB76A}">
      <dgm:prSet/>
      <dgm:spPr/>
      <dgm:t>
        <a:bodyPr/>
        <a:lstStyle/>
        <a:p>
          <a:endParaRPr lang="es-ES"/>
        </a:p>
      </dgm:t>
    </dgm:pt>
    <dgm:pt modelId="{868BEDEC-4924-4053-ABCF-FF06B0F92D2E}" type="sibTrans" cxnId="{F69078BF-EDA7-48C4-88CE-1496973EB76A}">
      <dgm:prSet/>
      <dgm:spPr/>
      <dgm:t>
        <a:bodyPr/>
        <a:lstStyle/>
        <a:p>
          <a:endParaRPr lang="es-ES"/>
        </a:p>
      </dgm:t>
    </dgm:pt>
    <dgm:pt modelId="{5F3E27AA-F60F-435B-89F9-15467A4B1C6B}">
      <dgm:prSet phldrT="[Texto]"/>
      <dgm:spPr/>
      <dgm:t>
        <a:bodyPr/>
        <a:lstStyle/>
        <a:p>
          <a:r>
            <a:rPr lang="es-ES" b="1" dirty="0" smtClean="0"/>
            <a:t>INTEGRIDAD</a:t>
          </a:r>
        </a:p>
        <a:p>
          <a:endParaRPr lang="es-ES" b="1" dirty="0" smtClean="0"/>
        </a:p>
        <a:p>
          <a:r>
            <a:rPr lang="es-MX" dirty="0" smtClean="0"/>
            <a:t>Ser auténtico, transparente y ético en todo momento</a:t>
          </a:r>
          <a:endParaRPr lang="es-ES" dirty="0"/>
        </a:p>
      </dgm:t>
    </dgm:pt>
    <dgm:pt modelId="{C3E6DE2C-D5A8-495C-A79B-777866138119}" type="parTrans" cxnId="{D52597C4-B9FA-422C-9CAA-D622DA68C1D3}">
      <dgm:prSet/>
      <dgm:spPr/>
      <dgm:t>
        <a:bodyPr/>
        <a:lstStyle/>
        <a:p>
          <a:endParaRPr lang="es-ES"/>
        </a:p>
      </dgm:t>
    </dgm:pt>
    <dgm:pt modelId="{6230A01D-9E34-48FE-9119-D5C8B46B4314}" type="sibTrans" cxnId="{D52597C4-B9FA-422C-9CAA-D622DA68C1D3}">
      <dgm:prSet/>
      <dgm:spPr/>
      <dgm:t>
        <a:bodyPr/>
        <a:lstStyle/>
        <a:p>
          <a:endParaRPr lang="es-ES"/>
        </a:p>
      </dgm:t>
    </dgm:pt>
    <dgm:pt modelId="{F4F79C71-6835-46BE-96E3-F0658117E463}">
      <dgm:prSet phldrT="[Texto]"/>
      <dgm:spPr/>
      <dgm:t>
        <a:bodyPr/>
        <a:lstStyle/>
        <a:p>
          <a:r>
            <a:rPr lang="es-ES" b="1" dirty="0" smtClean="0"/>
            <a:t>RESPONSABILIDAD SOCIAL</a:t>
          </a:r>
        </a:p>
        <a:p>
          <a:endParaRPr lang="es-ES" b="1" dirty="0" smtClean="0"/>
        </a:p>
        <a:p>
          <a:r>
            <a:rPr lang="es-MX" dirty="0" smtClean="0"/>
            <a:t>Hacer lo correcto pensando en el impacto que nuestras acciones tienen en los demás y en el planeta.</a:t>
          </a:r>
          <a:endParaRPr lang="es-ES" dirty="0"/>
        </a:p>
      </dgm:t>
    </dgm:pt>
    <dgm:pt modelId="{87229137-ECF7-4D34-8431-0551942585B5}" type="parTrans" cxnId="{BF506761-683B-4918-B3AB-1D253DAC22EC}">
      <dgm:prSet/>
      <dgm:spPr/>
      <dgm:t>
        <a:bodyPr/>
        <a:lstStyle/>
        <a:p>
          <a:endParaRPr lang="es-ES"/>
        </a:p>
      </dgm:t>
    </dgm:pt>
    <dgm:pt modelId="{B09DADEE-8B19-4A29-B7E4-D01952C349CA}" type="sibTrans" cxnId="{BF506761-683B-4918-B3AB-1D253DAC22EC}">
      <dgm:prSet/>
      <dgm:spPr/>
      <dgm:t>
        <a:bodyPr/>
        <a:lstStyle/>
        <a:p>
          <a:endParaRPr lang="es-ES"/>
        </a:p>
      </dgm:t>
    </dgm:pt>
    <dgm:pt modelId="{7D35E434-0F47-470D-B7E2-E6B38CAF158C}">
      <dgm:prSet phldrT="[Texto]"/>
      <dgm:spPr/>
      <dgm:t>
        <a:bodyPr/>
        <a:lstStyle/>
        <a:p>
          <a:r>
            <a:rPr lang="es-ES" b="1" dirty="0" smtClean="0"/>
            <a:t>RESPONSABILIDAD AMBIENTAL</a:t>
          </a:r>
        </a:p>
        <a:p>
          <a:endParaRPr lang="es-ES" b="1" dirty="0" smtClean="0"/>
        </a:p>
        <a:p>
          <a:r>
            <a:rPr lang="es-MX" dirty="0" smtClean="0"/>
            <a:t>Actuar pensando en el bienestar del ambiente hoy y en el futuro.</a:t>
          </a:r>
          <a:endParaRPr lang="es-ES" dirty="0"/>
        </a:p>
      </dgm:t>
    </dgm:pt>
    <dgm:pt modelId="{C9A93B79-EDD8-4396-862D-B7E86B5AA54E}" type="parTrans" cxnId="{27613B25-A406-4419-8BBB-FEC1F311C918}">
      <dgm:prSet/>
      <dgm:spPr/>
      <dgm:t>
        <a:bodyPr/>
        <a:lstStyle/>
        <a:p>
          <a:endParaRPr lang="es-ES"/>
        </a:p>
      </dgm:t>
    </dgm:pt>
    <dgm:pt modelId="{E17D9794-2667-462F-9EE2-1B3F41E8446E}" type="sibTrans" cxnId="{27613B25-A406-4419-8BBB-FEC1F311C918}">
      <dgm:prSet/>
      <dgm:spPr/>
      <dgm:t>
        <a:bodyPr/>
        <a:lstStyle/>
        <a:p>
          <a:endParaRPr lang="es-ES"/>
        </a:p>
      </dgm:t>
    </dgm:pt>
    <dgm:pt modelId="{691EFB6C-5EFD-4959-BB3C-4F987A6C87B9}">
      <dgm:prSet phldrT="[Texto]"/>
      <dgm:spPr/>
      <dgm:t>
        <a:bodyPr/>
        <a:lstStyle/>
        <a:p>
          <a:r>
            <a:rPr lang="es-ES" b="1" dirty="0" smtClean="0"/>
            <a:t>RESPETO</a:t>
          </a:r>
        </a:p>
        <a:p>
          <a:endParaRPr lang="es-ES" b="1" dirty="0" smtClean="0"/>
        </a:p>
        <a:p>
          <a:r>
            <a:rPr lang="es-MX" dirty="0" smtClean="0"/>
            <a:t>Tratar a todo y a todos como nos gustaría ser tratados.</a:t>
          </a:r>
          <a:endParaRPr lang="es-ES" dirty="0"/>
        </a:p>
      </dgm:t>
    </dgm:pt>
    <dgm:pt modelId="{49524852-DD23-4FED-9AEF-381B6C98B3E4}" type="parTrans" cxnId="{51B5B805-30A7-4549-8C4B-11F4A5E2438E}">
      <dgm:prSet/>
      <dgm:spPr/>
      <dgm:t>
        <a:bodyPr/>
        <a:lstStyle/>
        <a:p>
          <a:endParaRPr lang="es-ES"/>
        </a:p>
      </dgm:t>
    </dgm:pt>
    <dgm:pt modelId="{02EF64D2-1806-4B0D-8A33-9345E71C66B1}" type="sibTrans" cxnId="{51B5B805-30A7-4549-8C4B-11F4A5E2438E}">
      <dgm:prSet/>
      <dgm:spPr/>
      <dgm:t>
        <a:bodyPr/>
        <a:lstStyle/>
        <a:p>
          <a:endParaRPr lang="es-ES"/>
        </a:p>
      </dgm:t>
    </dgm:pt>
    <dgm:pt modelId="{DFB64E61-31AD-4437-9403-FA0FC0BB55F3}" type="pres">
      <dgm:prSet presAssocID="{7841DADF-A858-412B-8302-C45A80D13548}" presName="diagram" presStyleCnt="0">
        <dgm:presLayoutVars>
          <dgm:dir/>
          <dgm:resizeHandles val="exact"/>
        </dgm:presLayoutVars>
      </dgm:prSet>
      <dgm:spPr/>
      <dgm:t>
        <a:bodyPr/>
        <a:lstStyle/>
        <a:p>
          <a:endParaRPr lang="es-ES"/>
        </a:p>
      </dgm:t>
    </dgm:pt>
    <dgm:pt modelId="{7EED606F-7DF4-4413-BE1F-2E7E1E9CF60D}" type="pres">
      <dgm:prSet presAssocID="{B983A5A1-4F03-46B9-BC91-C84029150502}" presName="node" presStyleLbl="node1" presStyleIdx="0" presStyleCnt="5">
        <dgm:presLayoutVars>
          <dgm:bulletEnabled val="1"/>
        </dgm:presLayoutVars>
      </dgm:prSet>
      <dgm:spPr/>
      <dgm:t>
        <a:bodyPr/>
        <a:lstStyle/>
        <a:p>
          <a:endParaRPr lang="es-ES"/>
        </a:p>
      </dgm:t>
    </dgm:pt>
    <dgm:pt modelId="{83B4C672-0CE1-47DF-9C27-926DC03F4CFF}" type="pres">
      <dgm:prSet presAssocID="{868BEDEC-4924-4053-ABCF-FF06B0F92D2E}" presName="sibTrans" presStyleCnt="0"/>
      <dgm:spPr/>
    </dgm:pt>
    <dgm:pt modelId="{7791A91F-33C3-414D-AB1B-0F2A252317A2}" type="pres">
      <dgm:prSet presAssocID="{5F3E27AA-F60F-435B-89F9-15467A4B1C6B}" presName="node" presStyleLbl="node1" presStyleIdx="1" presStyleCnt="5">
        <dgm:presLayoutVars>
          <dgm:bulletEnabled val="1"/>
        </dgm:presLayoutVars>
      </dgm:prSet>
      <dgm:spPr/>
      <dgm:t>
        <a:bodyPr/>
        <a:lstStyle/>
        <a:p>
          <a:endParaRPr lang="es-ES"/>
        </a:p>
      </dgm:t>
    </dgm:pt>
    <dgm:pt modelId="{ADD25C40-D326-4027-923A-B8EEFD950D64}" type="pres">
      <dgm:prSet presAssocID="{6230A01D-9E34-48FE-9119-D5C8B46B4314}" presName="sibTrans" presStyleCnt="0"/>
      <dgm:spPr/>
    </dgm:pt>
    <dgm:pt modelId="{4D58B06D-DA69-4282-B731-4819428C13C9}" type="pres">
      <dgm:prSet presAssocID="{F4F79C71-6835-46BE-96E3-F0658117E463}" presName="node" presStyleLbl="node1" presStyleIdx="2" presStyleCnt="5">
        <dgm:presLayoutVars>
          <dgm:bulletEnabled val="1"/>
        </dgm:presLayoutVars>
      </dgm:prSet>
      <dgm:spPr/>
      <dgm:t>
        <a:bodyPr/>
        <a:lstStyle/>
        <a:p>
          <a:endParaRPr lang="es-ES"/>
        </a:p>
      </dgm:t>
    </dgm:pt>
    <dgm:pt modelId="{940D2929-0AB3-4B21-8556-ECEE0925FEF4}" type="pres">
      <dgm:prSet presAssocID="{B09DADEE-8B19-4A29-B7E4-D01952C349CA}" presName="sibTrans" presStyleCnt="0"/>
      <dgm:spPr/>
    </dgm:pt>
    <dgm:pt modelId="{BD06311F-C809-41C3-948F-B9586CAD97B8}" type="pres">
      <dgm:prSet presAssocID="{7D35E434-0F47-470D-B7E2-E6B38CAF158C}" presName="node" presStyleLbl="node1" presStyleIdx="3" presStyleCnt="5">
        <dgm:presLayoutVars>
          <dgm:bulletEnabled val="1"/>
        </dgm:presLayoutVars>
      </dgm:prSet>
      <dgm:spPr/>
      <dgm:t>
        <a:bodyPr/>
        <a:lstStyle/>
        <a:p>
          <a:endParaRPr lang="es-ES"/>
        </a:p>
      </dgm:t>
    </dgm:pt>
    <dgm:pt modelId="{8FBC2F51-168F-4C0A-A41E-A141BFC6895D}" type="pres">
      <dgm:prSet presAssocID="{E17D9794-2667-462F-9EE2-1B3F41E8446E}" presName="sibTrans" presStyleCnt="0"/>
      <dgm:spPr/>
    </dgm:pt>
    <dgm:pt modelId="{7765FFCB-158E-4ED9-A364-628450A70549}" type="pres">
      <dgm:prSet presAssocID="{691EFB6C-5EFD-4959-BB3C-4F987A6C87B9}" presName="node" presStyleLbl="node1" presStyleIdx="4" presStyleCnt="5">
        <dgm:presLayoutVars>
          <dgm:bulletEnabled val="1"/>
        </dgm:presLayoutVars>
      </dgm:prSet>
      <dgm:spPr/>
      <dgm:t>
        <a:bodyPr/>
        <a:lstStyle/>
        <a:p>
          <a:endParaRPr lang="es-ES"/>
        </a:p>
      </dgm:t>
    </dgm:pt>
  </dgm:ptLst>
  <dgm:cxnLst>
    <dgm:cxn modelId="{064737B4-9DAB-4AC3-AD33-39FE6BF0460E}" type="presOf" srcId="{F4F79C71-6835-46BE-96E3-F0658117E463}" destId="{4D58B06D-DA69-4282-B731-4819428C13C9}" srcOrd="0" destOrd="0" presId="urn:microsoft.com/office/officeart/2005/8/layout/default"/>
    <dgm:cxn modelId="{51B5B805-30A7-4549-8C4B-11F4A5E2438E}" srcId="{7841DADF-A858-412B-8302-C45A80D13548}" destId="{691EFB6C-5EFD-4959-BB3C-4F987A6C87B9}" srcOrd="4" destOrd="0" parTransId="{49524852-DD23-4FED-9AEF-381B6C98B3E4}" sibTransId="{02EF64D2-1806-4B0D-8A33-9345E71C66B1}"/>
    <dgm:cxn modelId="{D52597C4-B9FA-422C-9CAA-D622DA68C1D3}" srcId="{7841DADF-A858-412B-8302-C45A80D13548}" destId="{5F3E27AA-F60F-435B-89F9-15467A4B1C6B}" srcOrd="1" destOrd="0" parTransId="{C3E6DE2C-D5A8-495C-A79B-777866138119}" sibTransId="{6230A01D-9E34-48FE-9119-D5C8B46B4314}"/>
    <dgm:cxn modelId="{BF506761-683B-4918-B3AB-1D253DAC22EC}" srcId="{7841DADF-A858-412B-8302-C45A80D13548}" destId="{F4F79C71-6835-46BE-96E3-F0658117E463}" srcOrd="2" destOrd="0" parTransId="{87229137-ECF7-4D34-8431-0551942585B5}" sibTransId="{B09DADEE-8B19-4A29-B7E4-D01952C349CA}"/>
    <dgm:cxn modelId="{F69078BF-EDA7-48C4-88CE-1496973EB76A}" srcId="{7841DADF-A858-412B-8302-C45A80D13548}" destId="{B983A5A1-4F03-46B9-BC91-C84029150502}" srcOrd="0" destOrd="0" parTransId="{C7B1E789-90F3-4715-93C7-EB1499755618}" sibTransId="{868BEDEC-4924-4053-ABCF-FF06B0F92D2E}"/>
    <dgm:cxn modelId="{26CA8F41-294C-4273-A223-3A1A2DFDBE9C}" type="presOf" srcId="{5F3E27AA-F60F-435B-89F9-15467A4B1C6B}" destId="{7791A91F-33C3-414D-AB1B-0F2A252317A2}" srcOrd="0" destOrd="0" presId="urn:microsoft.com/office/officeart/2005/8/layout/default"/>
    <dgm:cxn modelId="{65B471D4-2E1B-44FA-802A-579FD8BF940D}" type="presOf" srcId="{7841DADF-A858-412B-8302-C45A80D13548}" destId="{DFB64E61-31AD-4437-9403-FA0FC0BB55F3}" srcOrd="0" destOrd="0" presId="urn:microsoft.com/office/officeart/2005/8/layout/default"/>
    <dgm:cxn modelId="{F70827CB-A1B8-45C4-AD6D-418AD5C6322D}" type="presOf" srcId="{7D35E434-0F47-470D-B7E2-E6B38CAF158C}" destId="{BD06311F-C809-41C3-948F-B9586CAD97B8}" srcOrd="0" destOrd="0" presId="urn:microsoft.com/office/officeart/2005/8/layout/default"/>
    <dgm:cxn modelId="{66A9323B-3AD4-4C43-AE89-2F236C220BD9}" type="presOf" srcId="{B983A5A1-4F03-46B9-BC91-C84029150502}" destId="{7EED606F-7DF4-4413-BE1F-2E7E1E9CF60D}" srcOrd="0" destOrd="0" presId="urn:microsoft.com/office/officeart/2005/8/layout/default"/>
    <dgm:cxn modelId="{27613B25-A406-4419-8BBB-FEC1F311C918}" srcId="{7841DADF-A858-412B-8302-C45A80D13548}" destId="{7D35E434-0F47-470D-B7E2-E6B38CAF158C}" srcOrd="3" destOrd="0" parTransId="{C9A93B79-EDD8-4396-862D-B7E86B5AA54E}" sibTransId="{E17D9794-2667-462F-9EE2-1B3F41E8446E}"/>
    <dgm:cxn modelId="{E328196F-4AEE-4241-8C80-93D8CB4E13C0}" type="presOf" srcId="{691EFB6C-5EFD-4959-BB3C-4F987A6C87B9}" destId="{7765FFCB-158E-4ED9-A364-628450A70549}" srcOrd="0" destOrd="0" presId="urn:microsoft.com/office/officeart/2005/8/layout/default"/>
    <dgm:cxn modelId="{D7EF63F0-C12E-42A7-B4BB-84C588D3B6AA}" type="presParOf" srcId="{DFB64E61-31AD-4437-9403-FA0FC0BB55F3}" destId="{7EED606F-7DF4-4413-BE1F-2E7E1E9CF60D}" srcOrd="0" destOrd="0" presId="urn:microsoft.com/office/officeart/2005/8/layout/default"/>
    <dgm:cxn modelId="{E260A218-EAEA-40EB-B695-A3BD1862CD63}" type="presParOf" srcId="{DFB64E61-31AD-4437-9403-FA0FC0BB55F3}" destId="{83B4C672-0CE1-47DF-9C27-926DC03F4CFF}" srcOrd="1" destOrd="0" presId="urn:microsoft.com/office/officeart/2005/8/layout/default"/>
    <dgm:cxn modelId="{F8077730-2961-4C0C-AA0F-D4938B41BF32}" type="presParOf" srcId="{DFB64E61-31AD-4437-9403-FA0FC0BB55F3}" destId="{7791A91F-33C3-414D-AB1B-0F2A252317A2}" srcOrd="2" destOrd="0" presId="urn:microsoft.com/office/officeart/2005/8/layout/default"/>
    <dgm:cxn modelId="{FC443368-7AE7-4FA4-A8CD-6A84D16A2033}" type="presParOf" srcId="{DFB64E61-31AD-4437-9403-FA0FC0BB55F3}" destId="{ADD25C40-D326-4027-923A-B8EEFD950D64}" srcOrd="3" destOrd="0" presId="urn:microsoft.com/office/officeart/2005/8/layout/default"/>
    <dgm:cxn modelId="{6F013C5A-967A-40AB-83C0-EF7562F9DE57}" type="presParOf" srcId="{DFB64E61-31AD-4437-9403-FA0FC0BB55F3}" destId="{4D58B06D-DA69-4282-B731-4819428C13C9}" srcOrd="4" destOrd="0" presId="urn:microsoft.com/office/officeart/2005/8/layout/default"/>
    <dgm:cxn modelId="{C172456A-DD5D-4D5E-B04A-BFBC31369BC6}" type="presParOf" srcId="{DFB64E61-31AD-4437-9403-FA0FC0BB55F3}" destId="{940D2929-0AB3-4B21-8556-ECEE0925FEF4}" srcOrd="5" destOrd="0" presId="urn:microsoft.com/office/officeart/2005/8/layout/default"/>
    <dgm:cxn modelId="{C02DC670-982C-4FCD-909F-055FF4B8DC99}" type="presParOf" srcId="{DFB64E61-31AD-4437-9403-FA0FC0BB55F3}" destId="{BD06311F-C809-41C3-948F-B9586CAD97B8}" srcOrd="6" destOrd="0" presId="urn:microsoft.com/office/officeart/2005/8/layout/default"/>
    <dgm:cxn modelId="{797A26E1-38C4-43C9-A654-082BBC8F25B9}" type="presParOf" srcId="{DFB64E61-31AD-4437-9403-FA0FC0BB55F3}" destId="{8FBC2F51-168F-4C0A-A41E-A141BFC6895D}" srcOrd="7" destOrd="0" presId="urn:microsoft.com/office/officeart/2005/8/layout/default"/>
    <dgm:cxn modelId="{A1416FF5-46BE-492E-90E8-A98FA67554DD}" type="presParOf" srcId="{DFB64E61-31AD-4437-9403-FA0FC0BB55F3}" destId="{7765FFCB-158E-4ED9-A364-628450A7054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8A1832-5B33-43CB-A410-202680211AE6}"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s-ES"/>
        </a:p>
      </dgm:t>
    </dgm:pt>
    <dgm:pt modelId="{B77F0F0A-5144-4B9F-9C14-E3FAEF440583}">
      <dgm:prSet phldrT="[Texto]"/>
      <dgm:spPr/>
      <dgm:t>
        <a:bodyPr/>
        <a:lstStyle/>
        <a:p>
          <a:r>
            <a:rPr lang="es-ES" dirty="0" smtClean="0"/>
            <a:t>FUNCION</a:t>
          </a:r>
          <a:endParaRPr lang="es-ES" dirty="0"/>
        </a:p>
      </dgm:t>
    </dgm:pt>
    <dgm:pt modelId="{55382E8F-C969-4B42-805B-AE194F7B317B}" type="parTrans" cxnId="{DE61E4EE-8AB4-4394-B191-031AD3CE6959}">
      <dgm:prSet/>
      <dgm:spPr/>
      <dgm:t>
        <a:bodyPr/>
        <a:lstStyle/>
        <a:p>
          <a:endParaRPr lang="es-ES"/>
        </a:p>
      </dgm:t>
    </dgm:pt>
    <dgm:pt modelId="{E64EC6A2-AD9F-426C-B824-DD8B69DBD79B}" type="sibTrans" cxnId="{DE61E4EE-8AB4-4394-B191-031AD3CE6959}">
      <dgm:prSet/>
      <dgm:spPr/>
      <dgm:t>
        <a:bodyPr/>
        <a:lstStyle/>
        <a:p>
          <a:endParaRPr lang="es-ES"/>
        </a:p>
      </dgm:t>
    </dgm:pt>
    <dgm:pt modelId="{E974182E-2328-4246-BB2D-D20ACD381F85}">
      <dgm:prSet phldrT="[Texto]"/>
      <dgm:spPr/>
      <dgm:t>
        <a:bodyPr/>
        <a:lstStyle/>
        <a:p>
          <a:r>
            <a:rPr lang="es-ES" dirty="0" smtClean="0"/>
            <a:t>Mapeo el entorno para saber donde están los puntos de medición</a:t>
          </a:r>
          <a:endParaRPr lang="es-ES" dirty="0"/>
        </a:p>
      </dgm:t>
    </dgm:pt>
    <dgm:pt modelId="{2172FACC-90CA-48F7-9349-4D4CF60AB53A}" type="parTrans" cxnId="{D6C066FF-7D3F-43C1-9E38-34C9219C9FB4}">
      <dgm:prSet/>
      <dgm:spPr/>
      <dgm:t>
        <a:bodyPr/>
        <a:lstStyle/>
        <a:p>
          <a:endParaRPr lang="es-ES"/>
        </a:p>
      </dgm:t>
    </dgm:pt>
    <dgm:pt modelId="{90F2B08D-24BA-4D2F-A578-9192ED18B95B}" type="sibTrans" cxnId="{D6C066FF-7D3F-43C1-9E38-34C9219C9FB4}">
      <dgm:prSet/>
      <dgm:spPr/>
      <dgm:t>
        <a:bodyPr/>
        <a:lstStyle/>
        <a:p>
          <a:endParaRPr lang="es-ES"/>
        </a:p>
      </dgm:t>
    </dgm:pt>
    <dgm:pt modelId="{FFB50C79-2314-460A-87C4-404E615FFE4D}">
      <dgm:prSet phldrT="[Texto]"/>
      <dgm:spPr/>
      <dgm:t>
        <a:bodyPr/>
        <a:lstStyle/>
        <a:p>
          <a:r>
            <a:rPr lang="es-ES" dirty="0" smtClean="0"/>
            <a:t>UTILIDAD</a:t>
          </a:r>
          <a:endParaRPr lang="es-ES" dirty="0"/>
        </a:p>
      </dgm:t>
    </dgm:pt>
    <dgm:pt modelId="{19852825-56E3-4FEA-B0DD-AD2DEDD53F0E}" type="parTrans" cxnId="{283C47D3-35BF-4D46-A1AD-59FD33BF727C}">
      <dgm:prSet/>
      <dgm:spPr/>
      <dgm:t>
        <a:bodyPr/>
        <a:lstStyle/>
        <a:p>
          <a:endParaRPr lang="es-ES"/>
        </a:p>
      </dgm:t>
    </dgm:pt>
    <dgm:pt modelId="{D9B51444-945A-422D-ADE6-68F364EE178A}" type="sibTrans" cxnId="{283C47D3-35BF-4D46-A1AD-59FD33BF727C}">
      <dgm:prSet/>
      <dgm:spPr/>
      <dgm:t>
        <a:bodyPr/>
        <a:lstStyle/>
        <a:p>
          <a:endParaRPr lang="es-ES"/>
        </a:p>
      </dgm:t>
    </dgm:pt>
    <dgm:pt modelId="{6C5514D0-019D-4F60-A603-C00FF66AE6C2}">
      <dgm:prSet phldrT="[Texto]"/>
      <dgm:spPr/>
      <dgm:t>
        <a:bodyPr/>
        <a:lstStyle/>
        <a:p>
          <a:r>
            <a:rPr lang="es-ES" dirty="0" smtClean="0"/>
            <a:t>Monitoreo ambiental continuo</a:t>
          </a:r>
          <a:endParaRPr lang="es-ES" dirty="0"/>
        </a:p>
      </dgm:t>
    </dgm:pt>
    <dgm:pt modelId="{336FD9E2-DD3F-4FF2-BC05-A32A470B29B1}" type="parTrans" cxnId="{93666DA9-B862-4EEB-B539-C4F7F79FBA2D}">
      <dgm:prSet/>
      <dgm:spPr/>
      <dgm:t>
        <a:bodyPr/>
        <a:lstStyle/>
        <a:p>
          <a:endParaRPr lang="es-ES"/>
        </a:p>
      </dgm:t>
    </dgm:pt>
    <dgm:pt modelId="{E48627F7-0FF3-46EC-86AD-52026AC0983A}" type="sibTrans" cxnId="{93666DA9-B862-4EEB-B539-C4F7F79FBA2D}">
      <dgm:prSet/>
      <dgm:spPr/>
      <dgm:t>
        <a:bodyPr/>
        <a:lstStyle/>
        <a:p>
          <a:endParaRPr lang="es-ES"/>
        </a:p>
      </dgm:t>
    </dgm:pt>
    <dgm:pt modelId="{019725BB-A35B-4389-A345-4EB04DFC1E63}">
      <dgm:prSet phldrT="[Texto]"/>
      <dgm:spPr/>
      <dgm:t>
        <a:bodyPr/>
        <a:lstStyle/>
        <a:p>
          <a:r>
            <a:rPr lang="es-ES" dirty="0" smtClean="0"/>
            <a:t>SERVICIO</a:t>
          </a:r>
          <a:endParaRPr lang="es-ES" dirty="0"/>
        </a:p>
      </dgm:t>
    </dgm:pt>
    <dgm:pt modelId="{A83BAD66-7D63-41D9-BE6B-300F37C26F28}" type="parTrans" cxnId="{6381632E-77AF-47C6-A819-52CCCD054820}">
      <dgm:prSet/>
      <dgm:spPr/>
      <dgm:t>
        <a:bodyPr/>
        <a:lstStyle/>
        <a:p>
          <a:endParaRPr lang="es-ES"/>
        </a:p>
      </dgm:t>
    </dgm:pt>
    <dgm:pt modelId="{FF675DFC-15BF-47C0-9231-F74236B6F6E7}" type="sibTrans" cxnId="{6381632E-77AF-47C6-A819-52CCCD054820}">
      <dgm:prSet/>
      <dgm:spPr/>
      <dgm:t>
        <a:bodyPr/>
        <a:lstStyle/>
        <a:p>
          <a:endParaRPr lang="es-ES"/>
        </a:p>
      </dgm:t>
    </dgm:pt>
    <dgm:pt modelId="{19E80625-3BF0-4ED2-A444-EBB588CC0495}">
      <dgm:prSet phldrT="[Texto]"/>
      <dgm:spPr/>
      <dgm:t>
        <a:bodyPr/>
        <a:lstStyle/>
        <a:p>
          <a:r>
            <a:rPr lang="es-ES" dirty="0" smtClean="0"/>
            <a:t>Servicio de caracterización del ecosistema</a:t>
          </a:r>
          <a:endParaRPr lang="es-ES" dirty="0"/>
        </a:p>
      </dgm:t>
    </dgm:pt>
    <dgm:pt modelId="{3E2CCAA5-325A-43A5-819B-7C6BA486731F}" type="parTrans" cxnId="{51EEE5FA-3A03-47F5-8C61-BCF43F6DD789}">
      <dgm:prSet/>
      <dgm:spPr/>
      <dgm:t>
        <a:bodyPr/>
        <a:lstStyle/>
        <a:p>
          <a:endParaRPr lang="es-ES"/>
        </a:p>
      </dgm:t>
    </dgm:pt>
    <dgm:pt modelId="{1EC50FF4-6C90-406C-A49F-E6F024808087}" type="sibTrans" cxnId="{51EEE5FA-3A03-47F5-8C61-BCF43F6DD789}">
      <dgm:prSet/>
      <dgm:spPr/>
      <dgm:t>
        <a:bodyPr/>
        <a:lstStyle/>
        <a:p>
          <a:endParaRPr lang="es-ES"/>
        </a:p>
      </dgm:t>
    </dgm:pt>
    <dgm:pt modelId="{2801B0BF-D260-4A8C-9881-B5ADF1B5B182}">
      <dgm:prSet phldrT="[Texto]"/>
      <dgm:spPr/>
      <dgm:t>
        <a:bodyPr/>
        <a:lstStyle/>
        <a:p>
          <a:r>
            <a:rPr lang="es-ES" dirty="0" smtClean="0"/>
            <a:t>Servicio de monitoreo remoto con </a:t>
          </a:r>
          <a:r>
            <a:rPr lang="es-ES" dirty="0" err="1" smtClean="0"/>
            <a:t>IoT</a:t>
          </a:r>
          <a:r>
            <a:rPr lang="es-ES" dirty="0" smtClean="0"/>
            <a:t> (internet of </a:t>
          </a:r>
          <a:r>
            <a:rPr lang="es-ES" dirty="0" err="1" smtClean="0"/>
            <a:t>things</a:t>
          </a:r>
          <a:r>
            <a:rPr lang="es-ES" dirty="0" smtClean="0"/>
            <a:t>)</a:t>
          </a:r>
          <a:endParaRPr lang="es-ES" dirty="0"/>
        </a:p>
      </dgm:t>
    </dgm:pt>
    <dgm:pt modelId="{C36E6DD1-6B1B-4AD6-8696-035F08BC1BD4}" type="parTrans" cxnId="{4A6A62D9-357C-4DFD-BEA8-B27D18DFEC96}">
      <dgm:prSet/>
      <dgm:spPr/>
      <dgm:t>
        <a:bodyPr/>
        <a:lstStyle/>
        <a:p>
          <a:endParaRPr lang="es-ES"/>
        </a:p>
      </dgm:t>
    </dgm:pt>
    <dgm:pt modelId="{0CB6DD19-9F37-4687-BBB2-D68EE25C7DFC}" type="sibTrans" cxnId="{4A6A62D9-357C-4DFD-BEA8-B27D18DFEC96}">
      <dgm:prSet/>
      <dgm:spPr/>
      <dgm:t>
        <a:bodyPr/>
        <a:lstStyle/>
        <a:p>
          <a:endParaRPr lang="es-ES"/>
        </a:p>
      </dgm:t>
    </dgm:pt>
    <dgm:pt modelId="{89CBF68A-C96E-48BC-81C5-CDB1A485B407}">
      <dgm:prSet phldrT="[Texto]"/>
      <dgm:spPr/>
      <dgm:t>
        <a:bodyPr/>
        <a:lstStyle/>
        <a:p>
          <a:r>
            <a:rPr lang="es-ES" dirty="0" smtClean="0"/>
            <a:t>Detección temprana de problemas</a:t>
          </a:r>
          <a:endParaRPr lang="es-ES" dirty="0"/>
        </a:p>
      </dgm:t>
    </dgm:pt>
    <dgm:pt modelId="{404C1D95-A50A-4D05-882E-01FE63E80320}" type="parTrans" cxnId="{DDE8497C-3D54-4933-9260-90A9482A028C}">
      <dgm:prSet/>
      <dgm:spPr/>
      <dgm:t>
        <a:bodyPr/>
        <a:lstStyle/>
        <a:p>
          <a:endParaRPr lang="es-ES"/>
        </a:p>
      </dgm:t>
    </dgm:pt>
    <dgm:pt modelId="{42964AC1-8744-4439-AED2-A4FCD1A5BA6A}" type="sibTrans" cxnId="{DDE8497C-3D54-4933-9260-90A9482A028C}">
      <dgm:prSet/>
      <dgm:spPr/>
      <dgm:t>
        <a:bodyPr/>
        <a:lstStyle/>
        <a:p>
          <a:endParaRPr lang="es-ES"/>
        </a:p>
      </dgm:t>
    </dgm:pt>
    <dgm:pt modelId="{C45126C4-AD87-4A84-A613-0B43AC26727F}">
      <dgm:prSet phldrT="[Texto]"/>
      <dgm:spPr/>
      <dgm:t>
        <a:bodyPr/>
        <a:lstStyle/>
        <a:p>
          <a:r>
            <a:rPr lang="es-ES" dirty="0" smtClean="0"/>
            <a:t>Reducción de riesgo para investigadores</a:t>
          </a:r>
          <a:endParaRPr lang="es-ES" dirty="0"/>
        </a:p>
      </dgm:t>
    </dgm:pt>
    <dgm:pt modelId="{824DD77F-AE57-487F-B627-C6AB3ACDF960}" type="parTrans" cxnId="{7422C6F0-72B8-4927-8E5A-073259C55A09}">
      <dgm:prSet/>
      <dgm:spPr/>
      <dgm:t>
        <a:bodyPr/>
        <a:lstStyle/>
        <a:p>
          <a:endParaRPr lang="es-ES"/>
        </a:p>
      </dgm:t>
    </dgm:pt>
    <dgm:pt modelId="{BF95F512-87B5-409F-812B-BE93526D5BE8}" type="sibTrans" cxnId="{7422C6F0-72B8-4927-8E5A-073259C55A09}">
      <dgm:prSet/>
      <dgm:spPr/>
      <dgm:t>
        <a:bodyPr/>
        <a:lstStyle/>
        <a:p>
          <a:endParaRPr lang="es-ES"/>
        </a:p>
      </dgm:t>
    </dgm:pt>
    <dgm:pt modelId="{C7471D21-18A1-472D-B784-DAB995BF7D55}">
      <dgm:prSet phldrT="[Texto]"/>
      <dgm:spPr/>
      <dgm:t>
        <a:bodyPr/>
        <a:lstStyle/>
        <a:p>
          <a:r>
            <a:rPr lang="es-ES" dirty="0" smtClean="0"/>
            <a:t>Mayor precisión y calidad de datos </a:t>
          </a:r>
          <a:endParaRPr lang="es-ES" dirty="0"/>
        </a:p>
      </dgm:t>
    </dgm:pt>
    <dgm:pt modelId="{19E539B5-AA0A-4419-B55D-BF3D87C7892A}" type="parTrans" cxnId="{F9533341-B166-465F-A213-247F39DEE8C3}">
      <dgm:prSet/>
      <dgm:spPr/>
      <dgm:t>
        <a:bodyPr/>
        <a:lstStyle/>
        <a:p>
          <a:endParaRPr lang="es-ES"/>
        </a:p>
      </dgm:t>
    </dgm:pt>
    <dgm:pt modelId="{D32C67BE-F723-4FE5-A3ED-35E06BE0D419}" type="sibTrans" cxnId="{F9533341-B166-465F-A213-247F39DEE8C3}">
      <dgm:prSet/>
      <dgm:spPr/>
      <dgm:t>
        <a:bodyPr/>
        <a:lstStyle/>
        <a:p>
          <a:endParaRPr lang="es-ES"/>
        </a:p>
      </dgm:t>
    </dgm:pt>
    <dgm:pt modelId="{9CFB25DB-10EC-48B3-8CF1-192A44A6D431}">
      <dgm:prSet phldrT="[Texto]"/>
      <dgm:spPr/>
      <dgm:t>
        <a:bodyPr/>
        <a:lstStyle/>
        <a:p>
          <a:r>
            <a:rPr lang="es-ES" dirty="0" smtClean="0"/>
            <a:t>Apoyo a investigación científica</a:t>
          </a:r>
          <a:endParaRPr lang="es-ES" dirty="0"/>
        </a:p>
      </dgm:t>
    </dgm:pt>
    <dgm:pt modelId="{079E4E63-B2F5-40A9-B413-690D59CF4F10}" type="parTrans" cxnId="{6E5EF0E7-A5A9-42C6-9BC9-E87274C24A5C}">
      <dgm:prSet/>
      <dgm:spPr/>
      <dgm:t>
        <a:bodyPr/>
        <a:lstStyle/>
        <a:p>
          <a:endParaRPr lang="es-ES"/>
        </a:p>
      </dgm:t>
    </dgm:pt>
    <dgm:pt modelId="{32D3DF50-B487-4EAA-B56A-DE800F6291A7}" type="sibTrans" cxnId="{6E5EF0E7-A5A9-42C6-9BC9-E87274C24A5C}">
      <dgm:prSet/>
      <dgm:spPr/>
      <dgm:t>
        <a:bodyPr/>
        <a:lstStyle/>
        <a:p>
          <a:endParaRPr lang="es-ES"/>
        </a:p>
      </dgm:t>
    </dgm:pt>
    <dgm:pt modelId="{644ACF3E-F561-4CA7-8DA0-AB5F55543DE7}">
      <dgm:prSet phldrT="[Texto]"/>
      <dgm:spPr/>
      <dgm:t>
        <a:bodyPr/>
        <a:lstStyle/>
        <a:p>
          <a:r>
            <a:rPr lang="es-ES" dirty="0" smtClean="0"/>
            <a:t>Educativo y de formación STEM (</a:t>
          </a:r>
          <a:r>
            <a:rPr lang="es-ES" dirty="0" err="1" smtClean="0"/>
            <a:t>science</a:t>
          </a:r>
          <a:r>
            <a:rPr lang="es-ES" dirty="0" smtClean="0"/>
            <a:t> </a:t>
          </a:r>
          <a:r>
            <a:rPr lang="es-ES" dirty="0" err="1" smtClean="0"/>
            <a:t>technology</a:t>
          </a:r>
          <a:r>
            <a:rPr lang="es-ES" dirty="0" smtClean="0"/>
            <a:t> </a:t>
          </a:r>
          <a:r>
            <a:rPr lang="es-ES" dirty="0" err="1" smtClean="0"/>
            <a:t>engineering</a:t>
          </a:r>
          <a:r>
            <a:rPr lang="es-ES" dirty="0" smtClean="0"/>
            <a:t> and </a:t>
          </a:r>
          <a:r>
            <a:rPr lang="es-ES" dirty="0" err="1" smtClean="0"/>
            <a:t>mathematics</a:t>
          </a:r>
          <a:r>
            <a:rPr lang="es-ES" dirty="0" smtClean="0"/>
            <a:t>)</a:t>
          </a:r>
          <a:endParaRPr lang="es-ES" dirty="0"/>
        </a:p>
      </dgm:t>
    </dgm:pt>
    <dgm:pt modelId="{E7A04445-68F4-4250-A7B3-EDF1A76D8946}" type="parTrans" cxnId="{59D8C0D6-4506-47C6-919C-A0F7E8FBF9CE}">
      <dgm:prSet/>
      <dgm:spPr/>
      <dgm:t>
        <a:bodyPr/>
        <a:lstStyle/>
        <a:p>
          <a:endParaRPr lang="es-ES"/>
        </a:p>
      </dgm:t>
    </dgm:pt>
    <dgm:pt modelId="{39DA0A7C-7071-44EE-AA56-2761C93AEE60}" type="sibTrans" cxnId="{59D8C0D6-4506-47C6-919C-A0F7E8FBF9CE}">
      <dgm:prSet/>
      <dgm:spPr/>
      <dgm:t>
        <a:bodyPr/>
        <a:lstStyle/>
        <a:p>
          <a:endParaRPr lang="es-ES"/>
        </a:p>
      </dgm:t>
    </dgm:pt>
    <dgm:pt modelId="{0F3127A0-DC7E-4DFA-A594-8371971A072A}">
      <dgm:prSet phldrT="[Texto]"/>
      <dgm:spPr/>
      <dgm:t>
        <a:bodyPr/>
        <a:lstStyle/>
        <a:p>
          <a:r>
            <a:rPr lang="es-ES" dirty="0" smtClean="0"/>
            <a:t>Medir los parámetros del agua</a:t>
          </a:r>
          <a:endParaRPr lang="es-ES" dirty="0"/>
        </a:p>
      </dgm:t>
    </dgm:pt>
    <dgm:pt modelId="{993144A3-FC67-4546-AFEC-49B5B71E2AF1}" type="parTrans" cxnId="{8E120D50-80AF-4E46-AE78-727121B50468}">
      <dgm:prSet/>
      <dgm:spPr/>
      <dgm:t>
        <a:bodyPr/>
        <a:lstStyle/>
        <a:p>
          <a:endParaRPr lang="es-ES"/>
        </a:p>
      </dgm:t>
    </dgm:pt>
    <dgm:pt modelId="{C7BFA07B-33C1-44A3-AD38-C6A8493C02C2}" type="sibTrans" cxnId="{8E120D50-80AF-4E46-AE78-727121B50468}">
      <dgm:prSet/>
      <dgm:spPr/>
      <dgm:t>
        <a:bodyPr/>
        <a:lstStyle/>
        <a:p>
          <a:endParaRPr lang="es-ES"/>
        </a:p>
      </dgm:t>
    </dgm:pt>
    <dgm:pt modelId="{D23D78F7-DAF2-49E9-AB0E-828CF7DD1D02}">
      <dgm:prSet phldrT="[Texto]"/>
      <dgm:spPr/>
      <dgm:t>
        <a:bodyPr/>
        <a:lstStyle/>
        <a:p>
          <a:r>
            <a:rPr lang="es-ES" dirty="0" smtClean="0"/>
            <a:t>Recolección de datos</a:t>
          </a:r>
          <a:endParaRPr lang="es-ES" dirty="0"/>
        </a:p>
      </dgm:t>
    </dgm:pt>
    <dgm:pt modelId="{9DFD2678-DC29-4AE0-93A8-B2C9F2F1F39E}" type="parTrans" cxnId="{62480EA1-4862-4DF5-B5E9-FA17B5D0D61C}">
      <dgm:prSet/>
      <dgm:spPr/>
      <dgm:t>
        <a:bodyPr/>
        <a:lstStyle/>
        <a:p>
          <a:endParaRPr lang="es-ES"/>
        </a:p>
      </dgm:t>
    </dgm:pt>
    <dgm:pt modelId="{E88DF476-8282-4A3B-97B4-CA83BFFA7C75}" type="sibTrans" cxnId="{62480EA1-4862-4DF5-B5E9-FA17B5D0D61C}">
      <dgm:prSet/>
      <dgm:spPr/>
      <dgm:t>
        <a:bodyPr/>
        <a:lstStyle/>
        <a:p>
          <a:endParaRPr lang="es-ES"/>
        </a:p>
      </dgm:t>
    </dgm:pt>
    <dgm:pt modelId="{20BA43E1-87BB-40DB-81BA-10EC7232B9DB}">
      <dgm:prSet phldrT="[Texto]"/>
      <dgm:spPr/>
      <dgm:t>
        <a:bodyPr/>
        <a:lstStyle/>
        <a:p>
          <a:r>
            <a:rPr lang="es-ES" dirty="0" smtClean="0"/>
            <a:t>Trasmitir información</a:t>
          </a:r>
          <a:endParaRPr lang="es-ES" dirty="0"/>
        </a:p>
      </dgm:t>
    </dgm:pt>
    <dgm:pt modelId="{ADA4468B-CCA1-4D3F-BBF1-EF613D9765AF}" type="parTrans" cxnId="{31B11A15-06B3-4CEE-943B-30B3EA72A8C6}">
      <dgm:prSet/>
      <dgm:spPr/>
      <dgm:t>
        <a:bodyPr/>
        <a:lstStyle/>
        <a:p>
          <a:endParaRPr lang="es-ES"/>
        </a:p>
      </dgm:t>
    </dgm:pt>
    <dgm:pt modelId="{55645127-C23E-4E5D-97BB-736241ED1536}" type="sibTrans" cxnId="{31B11A15-06B3-4CEE-943B-30B3EA72A8C6}">
      <dgm:prSet/>
      <dgm:spPr/>
      <dgm:t>
        <a:bodyPr/>
        <a:lstStyle/>
        <a:p>
          <a:endParaRPr lang="es-ES"/>
        </a:p>
      </dgm:t>
    </dgm:pt>
    <dgm:pt modelId="{306A7A32-BF73-4FF4-A54A-CE2BA52E90C9}">
      <dgm:prSet phldrT="[Texto]"/>
      <dgm:spPr/>
      <dgm:t>
        <a:bodyPr/>
        <a:lstStyle/>
        <a:p>
          <a:r>
            <a:rPr lang="es-ES" dirty="0" smtClean="0"/>
            <a:t>Operar de forma autónoma  </a:t>
          </a:r>
          <a:endParaRPr lang="es-ES" dirty="0"/>
        </a:p>
      </dgm:t>
    </dgm:pt>
    <dgm:pt modelId="{383F7ABF-AFC2-4448-AFBA-F8BB3BE15023}" type="parTrans" cxnId="{32824908-98E8-480C-AC13-F68133E2C71A}">
      <dgm:prSet/>
      <dgm:spPr/>
      <dgm:t>
        <a:bodyPr/>
        <a:lstStyle/>
        <a:p>
          <a:endParaRPr lang="es-ES"/>
        </a:p>
      </dgm:t>
    </dgm:pt>
    <dgm:pt modelId="{75C6D64C-828A-4F97-98EB-B01C6EAB305E}" type="sibTrans" cxnId="{32824908-98E8-480C-AC13-F68133E2C71A}">
      <dgm:prSet/>
      <dgm:spPr/>
      <dgm:t>
        <a:bodyPr/>
        <a:lstStyle/>
        <a:p>
          <a:endParaRPr lang="es-ES"/>
        </a:p>
      </dgm:t>
    </dgm:pt>
    <dgm:pt modelId="{3FF69A82-ECFD-4D90-9429-13F0BF8BC629}" type="pres">
      <dgm:prSet presAssocID="{2B8A1832-5B33-43CB-A410-202680211AE6}" presName="Name0" presStyleCnt="0">
        <dgm:presLayoutVars>
          <dgm:dir/>
          <dgm:resizeHandles val="exact"/>
        </dgm:presLayoutVars>
      </dgm:prSet>
      <dgm:spPr/>
      <dgm:t>
        <a:bodyPr/>
        <a:lstStyle/>
        <a:p>
          <a:endParaRPr lang="es-ES"/>
        </a:p>
      </dgm:t>
    </dgm:pt>
    <dgm:pt modelId="{3D7C182F-69B5-4EE6-A355-086BDD2B2632}" type="pres">
      <dgm:prSet presAssocID="{B77F0F0A-5144-4B9F-9C14-E3FAEF440583}" presName="node" presStyleLbl="node1" presStyleIdx="0" presStyleCnt="3">
        <dgm:presLayoutVars>
          <dgm:bulletEnabled val="1"/>
        </dgm:presLayoutVars>
      </dgm:prSet>
      <dgm:spPr/>
      <dgm:t>
        <a:bodyPr/>
        <a:lstStyle/>
        <a:p>
          <a:endParaRPr lang="es-ES"/>
        </a:p>
      </dgm:t>
    </dgm:pt>
    <dgm:pt modelId="{B1B460AC-598F-420D-A7C1-3262BC6A2282}" type="pres">
      <dgm:prSet presAssocID="{E64EC6A2-AD9F-426C-B824-DD8B69DBD79B}" presName="sibTrans" presStyleCnt="0"/>
      <dgm:spPr/>
      <dgm:t>
        <a:bodyPr/>
        <a:lstStyle/>
        <a:p>
          <a:endParaRPr lang="es-ES"/>
        </a:p>
      </dgm:t>
    </dgm:pt>
    <dgm:pt modelId="{633F7898-8ECB-490D-9C88-D22616D3289F}" type="pres">
      <dgm:prSet presAssocID="{FFB50C79-2314-460A-87C4-404E615FFE4D}" presName="node" presStyleLbl="node1" presStyleIdx="1" presStyleCnt="3">
        <dgm:presLayoutVars>
          <dgm:bulletEnabled val="1"/>
        </dgm:presLayoutVars>
      </dgm:prSet>
      <dgm:spPr/>
      <dgm:t>
        <a:bodyPr/>
        <a:lstStyle/>
        <a:p>
          <a:endParaRPr lang="es-ES"/>
        </a:p>
      </dgm:t>
    </dgm:pt>
    <dgm:pt modelId="{2349C1AD-4004-4521-93F3-19792AE22B8F}" type="pres">
      <dgm:prSet presAssocID="{D9B51444-945A-422D-ADE6-68F364EE178A}" presName="sibTrans" presStyleCnt="0"/>
      <dgm:spPr/>
      <dgm:t>
        <a:bodyPr/>
        <a:lstStyle/>
        <a:p>
          <a:endParaRPr lang="es-ES"/>
        </a:p>
      </dgm:t>
    </dgm:pt>
    <dgm:pt modelId="{34508AF1-7A90-4E47-80E9-265B7E3D5A8F}" type="pres">
      <dgm:prSet presAssocID="{019725BB-A35B-4389-A345-4EB04DFC1E63}" presName="node" presStyleLbl="node1" presStyleIdx="2" presStyleCnt="3">
        <dgm:presLayoutVars>
          <dgm:bulletEnabled val="1"/>
        </dgm:presLayoutVars>
      </dgm:prSet>
      <dgm:spPr/>
      <dgm:t>
        <a:bodyPr/>
        <a:lstStyle/>
        <a:p>
          <a:endParaRPr lang="es-ES"/>
        </a:p>
      </dgm:t>
    </dgm:pt>
  </dgm:ptLst>
  <dgm:cxnLst>
    <dgm:cxn modelId="{93666DA9-B862-4EEB-B539-C4F7F79FBA2D}" srcId="{FFB50C79-2314-460A-87C4-404E615FFE4D}" destId="{6C5514D0-019D-4F60-A603-C00FF66AE6C2}" srcOrd="0" destOrd="0" parTransId="{336FD9E2-DD3F-4FF2-BC05-A32A470B29B1}" sibTransId="{E48627F7-0FF3-46EC-86AD-52026AC0983A}"/>
    <dgm:cxn modelId="{0DD7AD95-E9D8-4C65-BDA1-DEE4C04497B6}" type="presOf" srcId="{2801B0BF-D260-4A8C-9881-B5ADF1B5B182}" destId="{34508AF1-7A90-4E47-80E9-265B7E3D5A8F}" srcOrd="0" destOrd="4" presId="urn:microsoft.com/office/officeart/2005/8/layout/hList6"/>
    <dgm:cxn modelId="{6F1076C9-D550-49B7-B094-6EF37E892D05}" type="presOf" srcId="{6C5514D0-019D-4F60-A603-C00FF66AE6C2}" destId="{633F7898-8ECB-490D-9C88-D22616D3289F}" srcOrd="0" destOrd="1" presId="urn:microsoft.com/office/officeart/2005/8/layout/hList6"/>
    <dgm:cxn modelId="{6381632E-77AF-47C6-A819-52CCCD054820}" srcId="{2B8A1832-5B33-43CB-A410-202680211AE6}" destId="{019725BB-A35B-4389-A345-4EB04DFC1E63}" srcOrd="2" destOrd="0" parTransId="{A83BAD66-7D63-41D9-BE6B-300F37C26F28}" sibTransId="{FF675DFC-15BF-47C0-9231-F74236B6F6E7}"/>
    <dgm:cxn modelId="{E968A5EB-ED1D-4DAD-A9EE-EB2449113492}" type="presOf" srcId="{C7471D21-18A1-472D-B784-DAB995BF7D55}" destId="{633F7898-8ECB-490D-9C88-D22616D3289F}" srcOrd="0" destOrd="4" presId="urn:microsoft.com/office/officeart/2005/8/layout/hList6"/>
    <dgm:cxn modelId="{FE25A84B-ACD4-45A0-8A9C-C413E25D68CE}" type="presOf" srcId="{2B8A1832-5B33-43CB-A410-202680211AE6}" destId="{3FF69A82-ECFD-4D90-9429-13F0BF8BC629}" srcOrd="0" destOrd="0" presId="urn:microsoft.com/office/officeart/2005/8/layout/hList6"/>
    <dgm:cxn modelId="{770E0D70-1660-4BC1-8443-E83EFEEFE2AA}" type="presOf" srcId="{E974182E-2328-4246-BB2D-D20ACD381F85}" destId="{3D7C182F-69B5-4EE6-A355-086BDD2B2632}" srcOrd="0" destOrd="2" presId="urn:microsoft.com/office/officeart/2005/8/layout/hList6"/>
    <dgm:cxn modelId="{51EEE5FA-3A03-47F5-8C61-BCF43F6DD789}" srcId="{019725BB-A35B-4389-A345-4EB04DFC1E63}" destId="{19E80625-3BF0-4ED2-A444-EBB588CC0495}" srcOrd="0" destOrd="0" parTransId="{3E2CCAA5-325A-43A5-819B-7C6BA486731F}" sibTransId="{1EC50FF4-6C90-406C-A49F-E6F024808087}"/>
    <dgm:cxn modelId="{FC7225E1-4D27-4091-BFAE-9AEFD3D91927}" type="presOf" srcId="{FFB50C79-2314-460A-87C4-404E615FFE4D}" destId="{633F7898-8ECB-490D-9C88-D22616D3289F}" srcOrd="0" destOrd="0" presId="urn:microsoft.com/office/officeart/2005/8/layout/hList6"/>
    <dgm:cxn modelId="{D6C066FF-7D3F-43C1-9E38-34C9219C9FB4}" srcId="{B77F0F0A-5144-4B9F-9C14-E3FAEF440583}" destId="{E974182E-2328-4246-BB2D-D20ACD381F85}" srcOrd="1" destOrd="0" parTransId="{2172FACC-90CA-48F7-9349-4D4CF60AB53A}" sibTransId="{90F2B08D-24BA-4D2F-A578-9192ED18B95B}"/>
    <dgm:cxn modelId="{5FC0736E-E456-4E10-B794-ECB36F405EE0}" type="presOf" srcId="{B77F0F0A-5144-4B9F-9C14-E3FAEF440583}" destId="{3D7C182F-69B5-4EE6-A355-086BDD2B2632}" srcOrd="0" destOrd="0" presId="urn:microsoft.com/office/officeart/2005/8/layout/hList6"/>
    <dgm:cxn modelId="{15A3D503-1BE9-47BB-AE60-B86576231077}" type="presOf" srcId="{D23D78F7-DAF2-49E9-AB0E-828CF7DD1D02}" destId="{3D7C182F-69B5-4EE6-A355-086BDD2B2632}" srcOrd="0" destOrd="3" presId="urn:microsoft.com/office/officeart/2005/8/layout/hList6"/>
    <dgm:cxn modelId="{5A01B3BD-28F0-417C-B919-7F10288E910C}" type="presOf" srcId="{9CFB25DB-10EC-48B3-8CF1-192A44A6D431}" destId="{34508AF1-7A90-4E47-80E9-265B7E3D5A8F}" srcOrd="0" destOrd="2" presId="urn:microsoft.com/office/officeart/2005/8/layout/hList6"/>
    <dgm:cxn modelId="{E04B64D0-FDF0-49BA-BFFC-7A4CE6BB9676}" type="presOf" srcId="{20BA43E1-87BB-40DB-81BA-10EC7232B9DB}" destId="{3D7C182F-69B5-4EE6-A355-086BDD2B2632}" srcOrd="0" destOrd="4" presId="urn:microsoft.com/office/officeart/2005/8/layout/hList6"/>
    <dgm:cxn modelId="{6E5EF0E7-A5A9-42C6-9BC9-E87274C24A5C}" srcId="{019725BB-A35B-4389-A345-4EB04DFC1E63}" destId="{9CFB25DB-10EC-48B3-8CF1-192A44A6D431}" srcOrd="1" destOrd="0" parTransId="{079E4E63-B2F5-40A9-B413-690D59CF4F10}" sibTransId="{32D3DF50-B487-4EAA-B56A-DE800F6291A7}"/>
    <dgm:cxn modelId="{8E120D50-80AF-4E46-AE78-727121B50468}" srcId="{B77F0F0A-5144-4B9F-9C14-E3FAEF440583}" destId="{0F3127A0-DC7E-4DFA-A594-8371971A072A}" srcOrd="0" destOrd="0" parTransId="{993144A3-FC67-4546-AFEC-49B5B71E2AF1}" sibTransId="{C7BFA07B-33C1-44A3-AD38-C6A8493C02C2}"/>
    <dgm:cxn modelId="{F9533341-B166-465F-A213-247F39DEE8C3}" srcId="{FFB50C79-2314-460A-87C4-404E615FFE4D}" destId="{C7471D21-18A1-472D-B784-DAB995BF7D55}" srcOrd="3" destOrd="0" parTransId="{19E539B5-AA0A-4419-B55D-BF3D87C7892A}" sibTransId="{D32C67BE-F723-4FE5-A3ED-35E06BE0D419}"/>
    <dgm:cxn modelId="{62480EA1-4862-4DF5-B5E9-FA17B5D0D61C}" srcId="{B77F0F0A-5144-4B9F-9C14-E3FAEF440583}" destId="{D23D78F7-DAF2-49E9-AB0E-828CF7DD1D02}" srcOrd="2" destOrd="0" parTransId="{9DFD2678-DC29-4AE0-93A8-B2C9F2F1F39E}" sibTransId="{E88DF476-8282-4A3B-97B4-CA83BFFA7C75}"/>
    <dgm:cxn modelId="{4A6A62D9-357C-4DFD-BEA8-B27D18DFEC96}" srcId="{019725BB-A35B-4389-A345-4EB04DFC1E63}" destId="{2801B0BF-D260-4A8C-9881-B5ADF1B5B182}" srcOrd="3" destOrd="0" parTransId="{C36E6DD1-6B1B-4AD6-8696-035F08BC1BD4}" sibTransId="{0CB6DD19-9F37-4687-BBB2-D68EE25C7DFC}"/>
    <dgm:cxn modelId="{59D8C0D6-4506-47C6-919C-A0F7E8FBF9CE}" srcId="{019725BB-A35B-4389-A345-4EB04DFC1E63}" destId="{644ACF3E-F561-4CA7-8DA0-AB5F55543DE7}" srcOrd="2" destOrd="0" parTransId="{E7A04445-68F4-4250-A7B3-EDF1A76D8946}" sibTransId="{39DA0A7C-7071-44EE-AA56-2761C93AEE60}"/>
    <dgm:cxn modelId="{32824908-98E8-480C-AC13-F68133E2C71A}" srcId="{B77F0F0A-5144-4B9F-9C14-E3FAEF440583}" destId="{306A7A32-BF73-4FF4-A54A-CE2BA52E90C9}" srcOrd="4" destOrd="0" parTransId="{383F7ABF-AFC2-4448-AFBA-F8BB3BE15023}" sibTransId="{75C6D64C-828A-4F97-98EB-B01C6EAB305E}"/>
    <dgm:cxn modelId="{63D207FA-95C3-461D-B271-804364723374}" type="presOf" srcId="{0F3127A0-DC7E-4DFA-A594-8371971A072A}" destId="{3D7C182F-69B5-4EE6-A355-086BDD2B2632}" srcOrd="0" destOrd="1" presId="urn:microsoft.com/office/officeart/2005/8/layout/hList6"/>
    <dgm:cxn modelId="{31B11A15-06B3-4CEE-943B-30B3EA72A8C6}" srcId="{B77F0F0A-5144-4B9F-9C14-E3FAEF440583}" destId="{20BA43E1-87BB-40DB-81BA-10EC7232B9DB}" srcOrd="3" destOrd="0" parTransId="{ADA4468B-CCA1-4D3F-BBF1-EF613D9765AF}" sibTransId="{55645127-C23E-4E5D-97BB-736241ED1536}"/>
    <dgm:cxn modelId="{DE61E4EE-8AB4-4394-B191-031AD3CE6959}" srcId="{2B8A1832-5B33-43CB-A410-202680211AE6}" destId="{B77F0F0A-5144-4B9F-9C14-E3FAEF440583}" srcOrd="0" destOrd="0" parTransId="{55382E8F-C969-4B42-805B-AE194F7B317B}" sibTransId="{E64EC6A2-AD9F-426C-B824-DD8B69DBD79B}"/>
    <dgm:cxn modelId="{92D17728-2C20-41FC-B426-4105404A4F74}" type="presOf" srcId="{89CBF68A-C96E-48BC-81C5-CDB1A485B407}" destId="{633F7898-8ECB-490D-9C88-D22616D3289F}" srcOrd="0" destOrd="2" presId="urn:microsoft.com/office/officeart/2005/8/layout/hList6"/>
    <dgm:cxn modelId="{D1D4A1BB-6CBE-4174-8CA0-BAC32683377C}" type="presOf" srcId="{C45126C4-AD87-4A84-A613-0B43AC26727F}" destId="{633F7898-8ECB-490D-9C88-D22616D3289F}" srcOrd="0" destOrd="3" presId="urn:microsoft.com/office/officeart/2005/8/layout/hList6"/>
    <dgm:cxn modelId="{150FEFE6-ADC5-4FC8-8349-78DF7D9385BB}" type="presOf" srcId="{19E80625-3BF0-4ED2-A444-EBB588CC0495}" destId="{34508AF1-7A90-4E47-80E9-265B7E3D5A8F}" srcOrd="0" destOrd="1" presId="urn:microsoft.com/office/officeart/2005/8/layout/hList6"/>
    <dgm:cxn modelId="{283C47D3-35BF-4D46-A1AD-59FD33BF727C}" srcId="{2B8A1832-5B33-43CB-A410-202680211AE6}" destId="{FFB50C79-2314-460A-87C4-404E615FFE4D}" srcOrd="1" destOrd="0" parTransId="{19852825-56E3-4FEA-B0DD-AD2DEDD53F0E}" sibTransId="{D9B51444-945A-422D-ADE6-68F364EE178A}"/>
    <dgm:cxn modelId="{A8D414E7-5077-4F6D-B12A-F22085DE9CD5}" type="presOf" srcId="{644ACF3E-F561-4CA7-8DA0-AB5F55543DE7}" destId="{34508AF1-7A90-4E47-80E9-265B7E3D5A8F}" srcOrd="0" destOrd="3" presId="urn:microsoft.com/office/officeart/2005/8/layout/hList6"/>
    <dgm:cxn modelId="{4A878F4D-997C-4DCE-BD98-C94577AB2E85}" type="presOf" srcId="{306A7A32-BF73-4FF4-A54A-CE2BA52E90C9}" destId="{3D7C182F-69B5-4EE6-A355-086BDD2B2632}" srcOrd="0" destOrd="5" presId="urn:microsoft.com/office/officeart/2005/8/layout/hList6"/>
    <dgm:cxn modelId="{DDE8497C-3D54-4933-9260-90A9482A028C}" srcId="{FFB50C79-2314-460A-87C4-404E615FFE4D}" destId="{89CBF68A-C96E-48BC-81C5-CDB1A485B407}" srcOrd="1" destOrd="0" parTransId="{404C1D95-A50A-4D05-882E-01FE63E80320}" sibTransId="{42964AC1-8744-4439-AED2-A4FCD1A5BA6A}"/>
    <dgm:cxn modelId="{7422C6F0-72B8-4927-8E5A-073259C55A09}" srcId="{FFB50C79-2314-460A-87C4-404E615FFE4D}" destId="{C45126C4-AD87-4A84-A613-0B43AC26727F}" srcOrd="2" destOrd="0" parTransId="{824DD77F-AE57-487F-B627-C6AB3ACDF960}" sibTransId="{BF95F512-87B5-409F-812B-BE93526D5BE8}"/>
    <dgm:cxn modelId="{FF46898D-F788-47C5-B741-515874C06551}" type="presOf" srcId="{019725BB-A35B-4389-A345-4EB04DFC1E63}" destId="{34508AF1-7A90-4E47-80E9-265B7E3D5A8F}" srcOrd="0" destOrd="0" presId="urn:microsoft.com/office/officeart/2005/8/layout/hList6"/>
    <dgm:cxn modelId="{0F92049A-0B8F-4939-B178-C87662FC8535}" type="presParOf" srcId="{3FF69A82-ECFD-4D90-9429-13F0BF8BC629}" destId="{3D7C182F-69B5-4EE6-A355-086BDD2B2632}" srcOrd="0" destOrd="0" presId="urn:microsoft.com/office/officeart/2005/8/layout/hList6"/>
    <dgm:cxn modelId="{0F9F85B8-7295-4233-A1BE-0F85FCDF5BC6}" type="presParOf" srcId="{3FF69A82-ECFD-4D90-9429-13F0BF8BC629}" destId="{B1B460AC-598F-420D-A7C1-3262BC6A2282}" srcOrd="1" destOrd="0" presId="urn:microsoft.com/office/officeart/2005/8/layout/hList6"/>
    <dgm:cxn modelId="{FB2DD43B-2EB4-4D48-B065-4BB827069CF3}" type="presParOf" srcId="{3FF69A82-ECFD-4D90-9429-13F0BF8BC629}" destId="{633F7898-8ECB-490D-9C88-D22616D3289F}" srcOrd="2" destOrd="0" presId="urn:microsoft.com/office/officeart/2005/8/layout/hList6"/>
    <dgm:cxn modelId="{F5ABC1BB-F5A4-42B2-9BDF-EFEDD6144CFB}" type="presParOf" srcId="{3FF69A82-ECFD-4D90-9429-13F0BF8BC629}" destId="{2349C1AD-4004-4521-93F3-19792AE22B8F}" srcOrd="3" destOrd="0" presId="urn:microsoft.com/office/officeart/2005/8/layout/hList6"/>
    <dgm:cxn modelId="{E6E7C133-3D25-4DE4-A4BB-D986C48AF4CE}" type="presParOf" srcId="{3FF69A82-ECFD-4D90-9429-13F0BF8BC629}" destId="{34508AF1-7A90-4E47-80E9-265B7E3D5A8F}"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6E4D09-A957-438E-9480-75089C03A074}"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s-ES"/>
        </a:p>
      </dgm:t>
    </dgm:pt>
    <dgm:pt modelId="{766AE407-6840-4839-8135-5541B9A216BC}">
      <dgm:prSet custT="1"/>
      <dgm:spPr/>
      <dgm:t>
        <a:bodyPr/>
        <a:lstStyle/>
        <a:p>
          <a:r>
            <a:rPr lang="es-MX" sz="1600" smtClean="0"/>
            <a:t>La falta de información precisa y actualizada sobre los ecosistemas de manglar dificulta comprender cómo se forman, cómo funcionan y cuáles son las condiciones necesarias para su conservación. </a:t>
          </a:r>
          <a:endParaRPr lang="es-MX" sz="1600" dirty="0" smtClean="0"/>
        </a:p>
      </dgm:t>
    </dgm:pt>
    <dgm:pt modelId="{08339BE3-5EDE-4071-9053-CA84A38BF193}" type="parTrans" cxnId="{926B1A5A-1B01-4AC7-ABDA-39D2BC64B5DA}">
      <dgm:prSet/>
      <dgm:spPr/>
      <dgm:t>
        <a:bodyPr/>
        <a:lstStyle/>
        <a:p>
          <a:endParaRPr lang="es-ES" sz="2000"/>
        </a:p>
      </dgm:t>
    </dgm:pt>
    <dgm:pt modelId="{AF382C0C-7CB0-4768-B91E-7757B49CB099}" type="sibTrans" cxnId="{926B1A5A-1B01-4AC7-ABDA-39D2BC64B5DA}">
      <dgm:prSet/>
      <dgm:spPr/>
      <dgm:t>
        <a:bodyPr/>
        <a:lstStyle/>
        <a:p>
          <a:endParaRPr lang="es-ES" sz="2000"/>
        </a:p>
      </dgm:t>
    </dgm:pt>
    <dgm:pt modelId="{0B4383BB-0F6A-481E-9036-9C58566DC0A2}">
      <dgm:prSet custT="1"/>
      <dgm:spPr/>
      <dgm:t>
        <a:bodyPr/>
        <a:lstStyle/>
        <a:p>
          <a:r>
            <a:rPr lang="es-MX" sz="1400" dirty="0" smtClean="0"/>
            <a:t>Este desconocimiento limita los procesos de reforestación, restauración y manejo adecuado del manglar, generando consecuencias significativas como la pérdida de biodiversidad, la disminución de los </a:t>
          </a:r>
          <a:r>
            <a:rPr lang="es-MX" sz="1200" dirty="0" smtClean="0"/>
            <a:t>medios</a:t>
          </a:r>
          <a:r>
            <a:rPr lang="es-MX" sz="1400" dirty="0" smtClean="0"/>
            <a:t> de sustento para las comunidades locales y la reducción de la protección natural que estos ecosistemas brindan a las zonas costeras. Por ello, se hace indispensable implementar herramientas que permitan monitorear, estudiar y proteger los manglares de manera continua. </a:t>
          </a:r>
          <a:endParaRPr lang="es-MX" sz="1400" dirty="0"/>
        </a:p>
      </dgm:t>
    </dgm:pt>
    <dgm:pt modelId="{F60AF0D9-7200-4D1B-9599-F178DC5713E9}" type="parTrans" cxnId="{C8534A38-248A-4C7C-B378-AD86CC5BEAC0}">
      <dgm:prSet/>
      <dgm:spPr/>
      <dgm:t>
        <a:bodyPr/>
        <a:lstStyle/>
        <a:p>
          <a:endParaRPr lang="es-ES" sz="2000"/>
        </a:p>
      </dgm:t>
    </dgm:pt>
    <dgm:pt modelId="{2049E012-D4BA-4255-BB73-E95DF73066FE}" type="sibTrans" cxnId="{C8534A38-248A-4C7C-B378-AD86CC5BEAC0}">
      <dgm:prSet/>
      <dgm:spPr/>
      <dgm:t>
        <a:bodyPr/>
        <a:lstStyle/>
        <a:p>
          <a:endParaRPr lang="es-ES" sz="2000"/>
        </a:p>
      </dgm:t>
    </dgm:pt>
    <dgm:pt modelId="{7374AC8F-4B0E-46CC-B78B-29856FEF5022}">
      <dgm:prSet custT="1"/>
      <dgm:spPr/>
      <dgm:t>
        <a:bodyPr/>
        <a:lstStyle/>
        <a:p>
          <a:r>
            <a:rPr lang="es-MX" sz="1600" smtClean="0"/>
            <a:t>El proyecto M.A.N.G.O. responde a esta necesidad, aportando datos confiables que facilitan la toma de decisiones para la conservación del ecosistema y la protección del medio ambiente.</a:t>
          </a:r>
          <a:endParaRPr lang="es-ES" sz="1600"/>
        </a:p>
      </dgm:t>
    </dgm:pt>
    <dgm:pt modelId="{6289DA2B-7B1C-4A5F-974D-97B20755D0A4}" type="parTrans" cxnId="{A279A6CC-C0DB-4D8D-A610-AFA2ED215160}">
      <dgm:prSet/>
      <dgm:spPr/>
      <dgm:t>
        <a:bodyPr/>
        <a:lstStyle/>
        <a:p>
          <a:endParaRPr lang="es-ES" sz="2000"/>
        </a:p>
      </dgm:t>
    </dgm:pt>
    <dgm:pt modelId="{8099D891-157F-4C21-9B77-FF90A252665E}" type="sibTrans" cxnId="{A279A6CC-C0DB-4D8D-A610-AFA2ED215160}">
      <dgm:prSet/>
      <dgm:spPr/>
      <dgm:t>
        <a:bodyPr/>
        <a:lstStyle/>
        <a:p>
          <a:endParaRPr lang="es-ES" sz="2000"/>
        </a:p>
      </dgm:t>
    </dgm:pt>
    <dgm:pt modelId="{318EA986-1D34-46C6-8112-2941ACF7F998}" type="pres">
      <dgm:prSet presAssocID="{636E4D09-A957-438E-9480-75089C03A074}" presName="Name0" presStyleCnt="0">
        <dgm:presLayoutVars>
          <dgm:chMax val="7"/>
          <dgm:chPref val="7"/>
          <dgm:dir/>
        </dgm:presLayoutVars>
      </dgm:prSet>
      <dgm:spPr/>
    </dgm:pt>
    <dgm:pt modelId="{721D4B3C-198F-49CE-B699-ADE119209FC4}" type="pres">
      <dgm:prSet presAssocID="{636E4D09-A957-438E-9480-75089C03A074}" presName="Name1" presStyleCnt="0"/>
      <dgm:spPr/>
    </dgm:pt>
    <dgm:pt modelId="{42416E21-DC4B-4029-8894-93F69A17DE27}" type="pres">
      <dgm:prSet presAssocID="{636E4D09-A957-438E-9480-75089C03A074}" presName="cycle" presStyleCnt="0"/>
      <dgm:spPr/>
    </dgm:pt>
    <dgm:pt modelId="{38125D09-0EF3-49DD-85C7-E6029256C928}" type="pres">
      <dgm:prSet presAssocID="{636E4D09-A957-438E-9480-75089C03A074}" presName="srcNode" presStyleLbl="node1" presStyleIdx="0" presStyleCnt="3"/>
      <dgm:spPr/>
    </dgm:pt>
    <dgm:pt modelId="{7049B49C-3604-4431-A933-8DB9273CB03E}" type="pres">
      <dgm:prSet presAssocID="{636E4D09-A957-438E-9480-75089C03A074}" presName="conn" presStyleLbl="parChTrans1D2" presStyleIdx="0" presStyleCnt="1"/>
      <dgm:spPr/>
    </dgm:pt>
    <dgm:pt modelId="{CA335771-1629-4C6C-93F1-BB9A4F6083CE}" type="pres">
      <dgm:prSet presAssocID="{636E4D09-A957-438E-9480-75089C03A074}" presName="extraNode" presStyleLbl="node1" presStyleIdx="0" presStyleCnt="3"/>
      <dgm:spPr/>
    </dgm:pt>
    <dgm:pt modelId="{4838FC7B-8FF7-4CD6-B4C7-47755F6A222C}" type="pres">
      <dgm:prSet presAssocID="{636E4D09-A957-438E-9480-75089C03A074}" presName="dstNode" presStyleLbl="node1" presStyleIdx="0" presStyleCnt="3"/>
      <dgm:spPr/>
    </dgm:pt>
    <dgm:pt modelId="{8020AB7A-5313-4637-8BFD-EDD68564AE97}" type="pres">
      <dgm:prSet presAssocID="{766AE407-6840-4839-8135-5541B9A216BC}" presName="text_1" presStyleLbl="node1" presStyleIdx="0" presStyleCnt="3">
        <dgm:presLayoutVars>
          <dgm:bulletEnabled val="1"/>
        </dgm:presLayoutVars>
      </dgm:prSet>
      <dgm:spPr/>
    </dgm:pt>
    <dgm:pt modelId="{2F50D4DF-7075-44AC-A25E-1F17BAAE4CBD}" type="pres">
      <dgm:prSet presAssocID="{766AE407-6840-4839-8135-5541B9A216BC}" presName="accent_1" presStyleCnt="0"/>
      <dgm:spPr/>
    </dgm:pt>
    <dgm:pt modelId="{106508C5-59A7-4329-A659-BCE1111BEA6D}" type="pres">
      <dgm:prSet presAssocID="{766AE407-6840-4839-8135-5541B9A216BC}" presName="accentRepeatNode" presStyleLbl="solidFgAcc1" presStyleIdx="0" presStyleCnt="3"/>
      <dgm:spPr/>
    </dgm:pt>
    <dgm:pt modelId="{9B3EE464-A321-4902-B979-F9540E7EE589}" type="pres">
      <dgm:prSet presAssocID="{0B4383BB-0F6A-481E-9036-9C58566DC0A2}" presName="text_2" presStyleLbl="node1" presStyleIdx="1" presStyleCnt="3">
        <dgm:presLayoutVars>
          <dgm:bulletEnabled val="1"/>
        </dgm:presLayoutVars>
      </dgm:prSet>
      <dgm:spPr/>
    </dgm:pt>
    <dgm:pt modelId="{1E6DBBB7-9651-40B3-9020-B01E2959CFD9}" type="pres">
      <dgm:prSet presAssocID="{0B4383BB-0F6A-481E-9036-9C58566DC0A2}" presName="accent_2" presStyleCnt="0"/>
      <dgm:spPr/>
    </dgm:pt>
    <dgm:pt modelId="{972B9DCF-9D69-48D4-ADA0-8F0BA65583BB}" type="pres">
      <dgm:prSet presAssocID="{0B4383BB-0F6A-481E-9036-9C58566DC0A2}" presName="accentRepeatNode" presStyleLbl="solidFgAcc1" presStyleIdx="1" presStyleCnt="3"/>
      <dgm:spPr/>
    </dgm:pt>
    <dgm:pt modelId="{3C304CD1-73EE-41D3-8606-C4CDEB78EF15}" type="pres">
      <dgm:prSet presAssocID="{7374AC8F-4B0E-46CC-B78B-29856FEF5022}" presName="text_3" presStyleLbl="node1" presStyleIdx="2" presStyleCnt="3">
        <dgm:presLayoutVars>
          <dgm:bulletEnabled val="1"/>
        </dgm:presLayoutVars>
      </dgm:prSet>
      <dgm:spPr/>
    </dgm:pt>
    <dgm:pt modelId="{8A10FA40-604A-4121-AAB6-9710179DE7DF}" type="pres">
      <dgm:prSet presAssocID="{7374AC8F-4B0E-46CC-B78B-29856FEF5022}" presName="accent_3" presStyleCnt="0"/>
      <dgm:spPr/>
    </dgm:pt>
    <dgm:pt modelId="{2B0E2E6A-8C5C-4F09-80AB-618830A858EF}" type="pres">
      <dgm:prSet presAssocID="{7374AC8F-4B0E-46CC-B78B-29856FEF5022}" presName="accentRepeatNode" presStyleLbl="solidFgAcc1" presStyleIdx="2" presStyleCnt="3"/>
      <dgm:spPr/>
    </dgm:pt>
  </dgm:ptLst>
  <dgm:cxnLst>
    <dgm:cxn modelId="{030A4AF8-0917-4233-BB4E-00D0949A2B35}" type="presOf" srcId="{AF382C0C-7CB0-4768-B91E-7757B49CB099}" destId="{7049B49C-3604-4431-A933-8DB9273CB03E}" srcOrd="0" destOrd="0" presId="urn:microsoft.com/office/officeart/2008/layout/VerticalCurvedList"/>
    <dgm:cxn modelId="{9ACA86B5-159C-4CA6-94C7-4EEED1601520}" type="presOf" srcId="{766AE407-6840-4839-8135-5541B9A216BC}" destId="{8020AB7A-5313-4637-8BFD-EDD68564AE97}" srcOrd="0" destOrd="0" presId="urn:microsoft.com/office/officeart/2008/layout/VerticalCurvedList"/>
    <dgm:cxn modelId="{A279A6CC-C0DB-4D8D-A610-AFA2ED215160}" srcId="{636E4D09-A957-438E-9480-75089C03A074}" destId="{7374AC8F-4B0E-46CC-B78B-29856FEF5022}" srcOrd="2" destOrd="0" parTransId="{6289DA2B-7B1C-4A5F-974D-97B20755D0A4}" sibTransId="{8099D891-157F-4C21-9B77-FF90A252665E}"/>
    <dgm:cxn modelId="{C8534A38-248A-4C7C-B378-AD86CC5BEAC0}" srcId="{636E4D09-A957-438E-9480-75089C03A074}" destId="{0B4383BB-0F6A-481E-9036-9C58566DC0A2}" srcOrd="1" destOrd="0" parTransId="{F60AF0D9-7200-4D1B-9599-F178DC5713E9}" sibTransId="{2049E012-D4BA-4255-BB73-E95DF73066FE}"/>
    <dgm:cxn modelId="{900165FE-116A-4C13-8701-122CCE3B0EBD}" type="presOf" srcId="{7374AC8F-4B0E-46CC-B78B-29856FEF5022}" destId="{3C304CD1-73EE-41D3-8606-C4CDEB78EF15}" srcOrd="0" destOrd="0" presId="urn:microsoft.com/office/officeart/2008/layout/VerticalCurvedList"/>
    <dgm:cxn modelId="{926B1A5A-1B01-4AC7-ABDA-39D2BC64B5DA}" srcId="{636E4D09-A957-438E-9480-75089C03A074}" destId="{766AE407-6840-4839-8135-5541B9A216BC}" srcOrd="0" destOrd="0" parTransId="{08339BE3-5EDE-4071-9053-CA84A38BF193}" sibTransId="{AF382C0C-7CB0-4768-B91E-7757B49CB099}"/>
    <dgm:cxn modelId="{A9CE0930-3BC9-470D-BEE9-C478116ABED4}" type="presOf" srcId="{0B4383BB-0F6A-481E-9036-9C58566DC0A2}" destId="{9B3EE464-A321-4902-B979-F9540E7EE589}" srcOrd="0" destOrd="0" presId="urn:microsoft.com/office/officeart/2008/layout/VerticalCurvedList"/>
    <dgm:cxn modelId="{94F58594-A43C-4BCC-AD23-B56106999079}" type="presOf" srcId="{636E4D09-A957-438E-9480-75089C03A074}" destId="{318EA986-1D34-46C6-8112-2941ACF7F998}" srcOrd="0" destOrd="0" presId="urn:microsoft.com/office/officeart/2008/layout/VerticalCurvedList"/>
    <dgm:cxn modelId="{ACE2B75E-81D7-49C2-B2D5-4A1586D01592}" type="presParOf" srcId="{318EA986-1D34-46C6-8112-2941ACF7F998}" destId="{721D4B3C-198F-49CE-B699-ADE119209FC4}" srcOrd="0" destOrd="0" presId="urn:microsoft.com/office/officeart/2008/layout/VerticalCurvedList"/>
    <dgm:cxn modelId="{0B68A2E6-5CB5-419D-A047-67C7F2868746}" type="presParOf" srcId="{721D4B3C-198F-49CE-B699-ADE119209FC4}" destId="{42416E21-DC4B-4029-8894-93F69A17DE27}" srcOrd="0" destOrd="0" presId="urn:microsoft.com/office/officeart/2008/layout/VerticalCurvedList"/>
    <dgm:cxn modelId="{A389E6C4-E325-4790-925E-7A2E0EA66F03}" type="presParOf" srcId="{42416E21-DC4B-4029-8894-93F69A17DE27}" destId="{38125D09-0EF3-49DD-85C7-E6029256C928}" srcOrd="0" destOrd="0" presId="urn:microsoft.com/office/officeart/2008/layout/VerticalCurvedList"/>
    <dgm:cxn modelId="{2C433789-B06B-452B-A259-FC4E2A7EBE2E}" type="presParOf" srcId="{42416E21-DC4B-4029-8894-93F69A17DE27}" destId="{7049B49C-3604-4431-A933-8DB9273CB03E}" srcOrd="1" destOrd="0" presId="urn:microsoft.com/office/officeart/2008/layout/VerticalCurvedList"/>
    <dgm:cxn modelId="{D0741D02-9F4F-40A0-BE1A-5BBD190769D4}" type="presParOf" srcId="{42416E21-DC4B-4029-8894-93F69A17DE27}" destId="{CA335771-1629-4C6C-93F1-BB9A4F6083CE}" srcOrd="2" destOrd="0" presId="urn:microsoft.com/office/officeart/2008/layout/VerticalCurvedList"/>
    <dgm:cxn modelId="{23E69E4E-6694-46E1-B389-22116BCA47B7}" type="presParOf" srcId="{42416E21-DC4B-4029-8894-93F69A17DE27}" destId="{4838FC7B-8FF7-4CD6-B4C7-47755F6A222C}" srcOrd="3" destOrd="0" presId="urn:microsoft.com/office/officeart/2008/layout/VerticalCurvedList"/>
    <dgm:cxn modelId="{FEB99A5D-3505-4033-80B9-A44FBA56B46E}" type="presParOf" srcId="{721D4B3C-198F-49CE-B699-ADE119209FC4}" destId="{8020AB7A-5313-4637-8BFD-EDD68564AE97}" srcOrd="1" destOrd="0" presId="urn:microsoft.com/office/officeart/2008/layout/VerticalCurvedList"/>
    <dgm:cxn modelId="{61C0D44A-6FBE-4127-9BB6-FE4F7E5B42F0}" type="presParOf" srcId="{721D4B3C-198F-49CE-B699-ADE119209FC4}" destId="{2F50D4DF-7075-44AC-A25E-1F17BAAE4CBD}" srcOrd="2" destOrd="0" presId="urn:microsoft.com/office/officeart/2008/layout/VerticalCurvedList"/>
    <dgm:cxn modelId="{08601649-8B11-4593-99A2-5078A964CEF9}" type="presParOf" srcId="{2F50D4DF-7075-44AC-A25E-1F17BAAE4CBD}" destId="{106508C5-59A7-4329-A659-BCE1111BEA6D}" srcOrd="0" destOrd="0" presId="urn:microsoft.com/office/officeart/2008/layout/VerticalCurvedList"/>
    <dgm:cxn modelId="{CCC40722-3EDA-4162-82D1-163CF44C54D9}" type="presParOf" srcId="{721D4B3C-198F-49CE-B699-ADE119209FC4}" destId="{9B3EE464-A321-4902-B979-F9540E7EE589}" srcOrd="3" destOrd="0" presId="urn:microsoft.com/office/officeart/2008/layout/VerticalCurvedList"/>
    <dgm:cxn modelId="{71E46B75-9C8A-4B39-B50F-68BC5F7BFE52}" type="presParOf" srcId="{721D4B3C-198F-49CE-B699-ADE119209FC4}" destId="{1E6DBBB7-9651-40B3-9020-B01E2959CFD9}" srcOrd="4" destOrd="0" presId="urn:microsoft.com/office/officeart/2008/layout/VerticalCurvedList"/>
    <dgm:cxn modelId="{8B01871F-6269-43B9-8259-61693CD0C1A7}" type="presParOf" srcId="{1E6DBBB7-9651-40B3-9020-B01E2959CFD9}" destId="{972B9DCF-9D69-48D4-ADA0-8F0BA65583BB}" srcOrd="0" destOrd="0" presId="urn:microsoft.com/office/officeart/2008/layout/VerticalCurvedList"/>
    <dgm:cxn modelId="{847E0A3C-A01F-44AD-A52B-BA9CEE2E9FB8}" type="presParOf" srcId="{721D4B3C-198F-49CE-B699-ADE119209FC4}" destId="{3C304CD1-73EE-41D3-8606-C4CDEB78EF15}" srcOrd="5" destOrd="0" presId="urn:microsoft.com/office/officeart/2008/layout/VerticalCurvedList"/>
    <dgm:cxn modelId="{5660DB72-8450-4E14-8D54-59463103E283}" type="presParOf" srcId="{721D4B3C-198F-49CE-B699-ADE119209FC4}" destId="{8A10FA40-604A-4121-AAB6-9710179DE7DF}" srcOrd="6" destOrd="0" presId="urn:microsoft.com/office/officeart/2008/layout/VerticalCurvedList"/>
    <dgm:cxn modelId="{AB090895-6C31-40E4-9F0C-40D7D5394E7F}" type="presParOf" srcId="{8A10FA40-604A-4121-AAB6-9710179DE7DF}" destId="{2B0E2E6A-8C5C-4F09-80AB-618830A858E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0746DB-65F1-4650-90B1-C9A62F362195}" type="doc">
      <dgm:prSet loTypeId="urn:microsoft.com/office/officeart/2005/8/layout/vList4" loCatId="list" qsTypeId="urn:microsoft.com/office/officeart/2005/8/quickstyle/simple1" qsCatId="simple" csTypeId="urn:microsoft.com/office/officeart/2005/8/colors/colorful2" csCatId="colorful" phldr="1"/>
      <dgm:spPr/>
      <dgm:t>
        <a:bodyPr/>
        <a:lstStyle/>
        <a:p>
          <a:endParaRPr lang="es-ES"/>
        </a:p>
      </dgm:t>
    </dgm:pt>
    <dgm:pt modelId="{0BAE8489-65FB-46BA-8BBC-FA5E26CD8220}">
      <dgm:prSet phldrT="[Texto]" custT="1"/>
      <dgm:spPr/>
      <dgm:t>
        <a:bodyPr/>
        <a:lstStyle/>
        <a:p>
          <a:endParaRPr lang="es-ES" sz="1200" dirty="0" smtClean="0"/>
        </a:p>
        <a:p>
          <a:r>
            <a:rPr lang="es-ES" sz="2400" dirty="0" smtClean="0"/>
            <a:t>Visita a la Universidad del Valle</a:t>
          </a:r>
        </a:p>
        <a:p>
          <a:r>
            <a:rPr lang="es-ES" sz="1600" dirty="0" smtClean="0"/>
            <a:t>Charla con el biólogo Edgardo Lodoño</a:t>
          </a:r>
        </a:p>
        <a:p>
          <a:endParaRPr lang="es-ES" sz="1200" dirty="0" smtClean="0"/>
        </a:p>
        <a:p>
          <a:r>
            <a:rPr lang="es-MX" sz="900" dirty="0" smtClean="0"/>
            <a:t>Sánchez Torres, H.I. (octubre 2024). Reunión con biólogos en las afueras de la biblioteca de la universidad del Valle. Archivo personal.</a:t>
          </a:r>
          <a:endParaRPr lang="es-ES" sz="1200" dirty="0"/>
        </a:p>
      </dgm:t>
    </dgm:pt>
    <dgm:pt modelId="{D0E85D0E-0535-46C6-AF6E-0CA6117F601F}" type="sibTrans" cxnId="{F126B51D-3517-45B8-977C-D9401BA40B88}">
      <dgm:prSet/>
      <dgm:spPr/>
      <dgm:t>
        <a:bodyPr/>
        <a:lstStyle/>
        <a:p>
          <a:endParaRPr lang="es-ES"/>
        </a:p>
      </dgm:t>
    </dgm:pt>
    <dgm:pt modelId="{1EFC3507-38F1-49C0-9051-25711721503D}" type="parTrans" cxnId="{F126B51D-3517-45B8-977C-D9401BA40B88}">
      <dgm:prSet/>
      <dgm:spPr/>
      <dgm:t>
        <a:bodyPr/>
        <a:lstStyle/>
        <a:p>
          <a:endParaRPr lang="es-ES"/>
        </a:p>
      </dgm:t>
    </dgm:pt>
    <dgm:pt modelId="{D56353F9-A69B-4DD6-9A53-454FF2E7E51C}">
      <dgm:prSet phldrT="[Texto]" custT="1"/>
      <dgm:spPr/>
      <dgm:t>
        <a:bodyPr/>
        <a:lstStyle/>
        <a:p>
          <a:r>
            <a:rPr lang="es-ES" sz="2400" dirty="0" smtClean="0"/>
            <a:t>Revisión de artículos sobre manglares</a:t>
          </a:r>
        </a:p>
        <a:p>
          <a:r>
            <a:rPr lang="es-MX" sz="1400" dirty="0" smtClean="0"/>
            <a:t>Álvarez-León, R. (2003). Los manglares de Colombia y la recuperación de sus áreas degradadas: Revisión bibliográfica y nuevas experiencias. Madera y Bosques, 9(1), 3–25</a:t>
          </a:r>
          <a:r>
            <a:rPr lang="es-MX" sz="1800" dirty="0" smtClean="0"/>
            <a:t>.</a:t>
          </a:r>
          <a:endParaRPr lang="es-ES" sz="1800" dirty="0" smtClean="0"/>
        </a:p>
        <a:p>
          <a:endParaRPr lang="es-ES" sz="1800" dirty="0"/>
        </a:p>
      </dgm:t>
    </dgm:pt>
    <dgm:pt modelId="{472353B3-B8C4-47CA-9763-D864E3E3BA91}" type="sibTrans" cxnId="{3934EEDE-A69B-440D-8EC8-6E6EF85CCE5B}">
      <dgm:prSet/>
      <dgm:spPr/>
      <dgm:t>
        <a:bodyPr/>
        <a:lstStyle/>
        <a:p>
          <a:endParaRPr lang="es-ES"/>
        </a:p>
      </dgm:t>
    </dgm:pt>
    <dgm:pt modelId="{0E87EA73-BB11-4E86-A954-F1E251A309FD}" type="parTrans" cxnId="{3934EEDE-A69B-440D-8EC8-6E6EF85CCE5B}">
      <dgm:prSet/>
      <dgm:spPr/>
      <dgm:t>
        <a:bodyPr/>
        <a:lstStyle/>
        <a:p>
          <a:endParaRPr lang="es-ES"/>
        </a:p>
      </dgm:t>
    </dgm:pt>
    <dgm:pt modelId="{EC292F62-18A7-4023-9864-429951A37BE9}">
      <dgm:prSet phldrT="[Texto]" custT="1"/>
      <dgm:spPr/>
      <dgm:t>
        <a:bodyPr/>
        <a:lstStyle/>
        <a:p>
          <a:r>
            <a:rPr lang="es-ES" sz="2400" dirty="0" smtClean="0"/>
            <a:t>Revisión de información digital</a:t>
          </a:r>
        </a:p>
        <a:p>
          <a:r>
            <a:rPr lang="es-MX" sz="1400" dirty="0" smtClean="0"/>
            <a:t>Radio Nacional. (2024). Manglares en Colombia, cruciales en la conservación de especies marinas. Radio Nacional. https://www.radionacional.co/actualidad/medio-ambiente/manglares-en-colombia-cruciales-en-la-conservacion-de-especies-marinas</a:t>
          </a:r>
          <a:endParaRPr lang="es-ES" sz="1400" dirty="0" smtClean="0"/>
        </a:p>
        <a:p>
          <a:r>
            <a:rPr lang="es-ES" sz="1050" dirty="0" smtClean="0"/>
            <a:t>https://radionacional-v3.s3.amazonaws.com/s3fs-blic/styles/portadas_relaciona_4_3/public/node/article/field_image/Boletin-MADS-26-JUL-2020.jpeg?h=eed8f32f&amp;itok=LGj2D7EH</a:t>
          </a:r>
          <a:endParaRPr lang="es-ES" sz="1050" dirty="0"/>
        </a:p>
      </dgm:t>
    </dgm:pt>
    <dgm:pt modelId="{B3E3E1AE-5399-4F8D-A36A-5C9902D14AD0}" type="sibTrans" cxnId="{527F11D6-09B6-4861-9B18-799D0D61A045}">
      <dgm:prSet/>
      <dgm:spPr/>
      <dgm:t>
        <a:bodyPr/>
        <a:lstStyle/>
        <a:p>
          <a:endParaRPr lang="es-ES"/>
        </a:p>
      </dgm:t>
    </dgm:pt>
    <dgm:pt modelId="{25E3F4EF-A3B3-43D1-B10C-1B2ACA4AC4EF}" type="parTrans" cxnId="{527F11D6-09B6-4861-9B18-799D0D61A045}">
      <dgm:prSet/>
      <dgm:spPr/>
      <dgm:t>
        <a:bodyPr/>
        <a:lstStyle/>
        <a:p>
          <a:endParaRPr lang="es-ES"/>
        </a:p>
      </dgm:t>
    </dgm:pt>
    <dgm:pt modelId="{0ACBB49E-6C3D-4FD4-8B16-2B2A7A25B272}" type="pres">
      <dgm:prSet presAssocID="{2E0746DB-65F1-4650-90B1-C9A62F362195}" presName="linear" presStyleCnt="0">
        <dgm:presLayoutVars>
          <dgm:dir/>
          <dgm:resizeHandles val="exact"/>
        </dgm:presLayoutVars>
      </dgm:prSet>
      <dgm:spPr/>
    </dgm:pt>
    <dgm:pt modelId="{8D09505C-8F90-414E-9B6D-358E52288C9B}" type="pres">
      <dgm:prSet presAssocID="{0BAE8489-65FB-46BA-8BBC-FA5E26CD8220}" presName="comp" presStyleCnt="0"/>
      <dgm:spPr/>
    </dgm:pt>
    <dgm:pt modelId="{764368B9-8F5F-4569-A071-B8552CFC6A18}" type="pres">
      <dgm:prSet presAssocID="{0BAE8489-65FB-46BA-8BBC-FA5E26CD8220}" presName="box" presStyleLbl="node1" presStyleIdx="0" presStyleCnt="3"/>
      <dgm:spPr/>
      <dgm:t>
        <a:bodyPr/>
        <a:lstStyle/>
        <a:p>
          <a:endParaRPr lang="es-ES"/>
        </a:p>
      </dgm:t>
    </dgm:pt>
    <dgm:pt modelId="{41F417DE-CB84-435F-92A4-21715A41B929}" type="pres">
      <dgm:prSet presAssocID="{0BAE8489-65FB-46BA-8BBC-FA5E26CD8220}" presName="img" presStyleLbl="fgImgPlace1" presStyleIdx="0" presStyleCnt="3"/>
      <dgm:spPr>
        <a:blipFill rotWithShape="1">
          <a:blip xmlns:r="http://schemas.openxmlformats.org/officeDocument/2006/relationships" r:embed="rId1"/>
          <a:stretch>
            <a:fillRect/>
          </a:stretch>
        </a:blipFill>
      </dgm:spPr>
    </dgm:pt>
    <dgm:pt modelId="{BA4C4D1D-CDBF-4994-9605-F5A9C8E72C13}" type="pres">
      <dgm:prSet presAssocID="{0BAE8489-65FB-46BA-8BBC-FA5E26CD8220}" presName="text" presStyleLbl="node1" presStyleIdx="0" presStyleCnt="3">
        <dgm:presLayoutVars>
          <dgm:bulletEnabled val="1"/>
        </dgm:presLayoutVars>
      </dgm:prSet>
      <dgm:spPr/>
      <dgm:t>
        <a:bodyPr/>
        <a:lstStyle/>
        <a:p>
          <a:endParaRPr lang="es-ES"/>
        </a:p>
      </dgm:t>
    </dgm:pt>
    <dgm:pt modelId="{035B115E-295A-40B1-AC8C-0A25662DDC77}" type="pres">
      <dgm:prSet presAssocID="{D0E85D0E-0535-46C6-AF6E-0CA6117F601F}" presName="spacer" presStyleCnt="0"/>
      <dgm:spPr/>
    </dgm:pt>
    <dgm:pt modelId="{6D03CAAB-3D6C-48B0-BB76-A953097F12F4}" type="pres">
      <dgm:prSet presAssocID="{D56353F9-A69B-4DD6-9A53-454FF2E7E51C}" presName="comp" presStyleCnt="0"/>
      <dgm:spPr/>
    </dgm:pt>
    <dgm:pt modelId="{BD6BD4E3-2596-4811-BDD3-98539F3EDBF3}" type="pres">
      <dgm:prSet presAssocID="{D56353F9-A69B-4DD6-9A53-454FF2E7E51C}" presName="box" presStyleLbl="node1" presStyleIdx="1" presStyleCnt="3" custLinFactNeighborY="-314"/>
      <dgm:spPr/>
      <dgm:t>
        <a:bodyPr/>
        <a:lstStyle/>
        <a:p>
          <a:endParaRPr lang="es-ES"/>
        </a:p>
      </dgm:t>
    </dgm:pt>
    <dgm:pt modelId="{63CEF7CB-17BC-4600-8FDB-01BBEADABC92}" type="pres">
      <dgm:prSet presAssocID="{D56353F9-A69B-4DD6-9A53-454FF2E7E51C}" presName="img" presStyleLbl="fgImgPlace1" presStyleIdx="1" presStyleCnt="3"/>
      <dgm:spPr>
        <a:blipFill rotWithShape="1">
          <a:blip xmlns:r="http://schemas.openxmlformats.org/officeDocument/2006/relationships" r:embed="rId2"/>
          <a:stretch>
            <a:fillRect/>
          </a:stretch>
        </a:blipFill>
      </dgm:spPr>
    </dgm:pt>
    <dgm:pt modelId="{D51CCFA8-061B-4C94-9073-6910146D6E53}" type="pres">
      <dgm:prSet presAssocID="{D56353F9-A69B-4DD6-9A53-454FF2E7E51C}" presName="text" presStyleLbl="node1" presStyleIdx="1" presStyleCnt="3">
        <dgm:presLayoutVars>
          <dgm:bulletEnabled val="1"/>
        </dgm:presLayoutVars>
      </dgm:prSet>
      <dgm:spPr/>
      <dgm:t>
        <a:bodyPr/>
        <a:lstStyle/>
        <a:p>
          <a:endParaRPr lang="es-ES"/>
        </a:p>
      </dgm:t>
    </dgm:pt>
    <dgm:pt modelId="{B9E8A4AE-E4E9-48F5-8019-AB9F77FAFE1B}" type="pres">
      <dgm:prSet presAssocID="{472353B3-B8C4-47CA-9763-D864E3E3BA91}" presName="spacer" presStyleCnt="0"/>
      <dgm:spPr/>
    </dgm:pt>
    <dgm:pt modelId="{D013B270-EE3A-4323-995D-2344C12C5E7E}" type="pres">
      <dgm:prSet presAssocID="{EC292F62-18A7-4023-9864-429951A37BE9}" presName="comp" presStyleCnt="0"/>
      <dgm:spPr/>
    </dgm:pt>
    <dgm:pt modelId="{17BB2F18-4C87-4942-8B9B-382DCE745EE2}" type="pres">
      <dgm:prSet presAssocID="{EC292F62-18A7-4023-9864-429951A37BE9}" presName="box" presStyleLbl="node1" presStyleIdx="2" presStyleCnt="3" custLinFactNeighborX="394" custLinFactNeighborY="-628"/>
      <dgm:spPr/>
      <dgm:t>
        <a:bodyPr/>
        <a:lstStyle/>
        <a:p>
          <a:endParaRPr lang="es-ES"/>
        </a:p>
      </dgm:t>
    </dgm:pt>
    <dgm:pt modelId="{19402FCB-EEFE-4D95-8C59-DC7A813BBFD2}" type="pres">
      <dgm:prSet presAssocID="{EC292F62-18A7-4023-9864-429951A37BE9}" presName="img" presStyleLbl="fgImgPlace1" presStyleIdx="2" presStyleCnt="3"/>
      <dgm:spPr>
        <a:blipFill rotWithShape="1">
          <a:blip xmlns:r="http://schemas.openxmlformats.org/officeDocument/2006/relationships" r:embed="rId3"/>
          <a:stretch>
            <a:fillRect/>
          </a:stretch>
        </a:blipFill>
      </dgm:spPr>
    </dgm:pt>
    <dgm:pt modelId="{C6871EC9-596F-447B-9381-6E9319110857}" type="pres">
      <dgm:prSet presAssocID="{EC292F62-18A7-4023-9864-429951A37BE9}" presName="text" presStyleLbl="node1" presStyleIdx="2" presStyleCnt="3">
        <dgm:presLayoutVars>
          <dgm:bulletEnabled val="1"/>
        </dgm:presLayoutVars>
      </dgm:prSet>
      <dgm:spPr/>
      <dgm:t>
        <a:bodyPr/>
        <a:lstStyle/>
        <a:p>
          <a:endParaRPr lang="es-ES"/>
        </a:p>
      </dgm:t>
    </dgm:pt>
  </dgm:ptLst>
  <dgm:cxnLst>
    <dgm:cxn modelId="{F126B51D-3517-45B8-977C-D9401BA40B88}" srcId="{2E0746DB-65F1-4650-90B1-C9A62F362195}" destId="{0BAE8489-65FB-46BA-8BBC-FA5E26CD8220}" srcOrd="0" destOrd="0" parTransId="{1EFC3507-38F1-49C0-9051-25711721503D}" sibTransId="{D0E85D0E-0535-46C6-AF6E-0CA6117F601F}"/>
    <dgm:cxn modelId="{E762B6BF-416E-49C3-A1D5-DC543DE1C69F}" type="presOf" srcId="{EC292F62-18A7-4023-9864-429951A37BE9}" destId="{17BB2F18-4C87-4942-8B9B-382DCE745EE2}" srcOrd="0" destOrd="0" presId="urn:microsoft.com/office/officeart/2005/8/layout/vList4"/>
    <dgm:cxn modelId="{3934EEDE-A69B-440D-8EC8-6E6EF85CCE5B}" srcId="{2E0746DB-65F1-4650-90B1-C9A62F362195}" destId="{D56353F9-A69B-4DD6-9A53-454FF2E7E51C}" srcOrd="1" destOrd="0" parTransId="{0E87EA73-BB11-4E86-A954-F1E251A309FD}" sibTransId="{472353B3-B8C4-47CA-9763-D864E3E3BA91}"/>
    <dgm:cxn modelId="{F0CF4EE6-D5F8-4E87-801D-2C1A93F549C8}" type="presOf" srcId="{D56353F9-A69B-4DD6-9A53-454FF2E7E51C}" destId="{BD6BD4E3-2596-4811-BDD3-98539F3EDBF3}" srcOrd="0" destOrd="0" presId="urn:microsoft.com/office/officeart/2005/8/layout/vList4"/>
    <dgm:cxn modelId="{527F11D6-09B6-4861-9B18-799D0D61A045}" srcId="{2E0746DB-65F1-4650-90B1-C9A62F362195}" destId="{EC292F62-18A7-4023-9864-429951A37BE9}" srcOrd="2" destOrd="0" parTransId="{25E3F4EF-A3B3-43D1-B10C-1B2ACA4AC4EF}" sibTransId="{B3E3E1AE-5399-4F8D-A36A-5C9902D14AD0}"/>
    <dgm:cxn modelId="{1FC1C79B-C4C7-4BA2-8EBC-E7959BCF9F0F}" type="presOf" srcId="{D56353F9-A69B-4DD6-9A53-454FF2E7E51C}" destId="{D51CCFA8-061B-4C94-9073-6910146D6E53}" srcOrd="1" destOrd="0" presId="urn:microsoft.com/office/officeart/2005/8/layout/vList4"/>
    <dgm:cxn modelId="{D8D664FA-D417-4B21-B33D-A0FE94243847}" type="presOf" srcId="{0BAE8489-65FB-46BA-8BBC-FA5E26CD8220}" destId="{BA4C4D1D-CDBF-4994-9605-F5A9C8E72C13}" srcOrd="1" destOrd="0" presId="urn:microsoft.com/office/officeart/2005/8/layout/vList4"/>
    <dgm:cxn modelId="{94B4D521-0250-4F95-9D32-94EC29B57078}" type="presOf" srcId="{EC292F62-18A7-4023-9864-429951A37BE9}" destId="{C6871EC9-596F-447B-9381-6E9319110857}" srcOrd="1" destOrd="0" presId="urn:microsoft.com/office/officeart/2005/8/layout/vList4"/>
    <dgm:cxn modelId="{0FD8632F-6175-4D70-9FCE-B0C3E2FFD075}" type="presOf" srcId="{2E0746DB-65F1-4650-90B1-C9A62F362195}" destId="{0ACBB49E-6C3D-4FD4-8B16-2B2A7A25B272}" srcOrd="0" destOrd="0" presId="urn:microsoft.com/office/officeart/2005/8/layout/vList4"/>
    <dgm:cxn modelId="{34296661-9296-409B-89D1-6006A3CD7F74}" type="presOf" srcId="{0BAE8489-65FB-46BA-8BBC-FA5E26CD8220}" destId="{764368B9-8F5F-4569-A071-B8552CFC6A18}" srcOrd="0" destOrd="0" presId="urn:microsoft.com/office/officeart/2005/8/layout/vList4"/>
    <dgm:cxn modelId="{C869C852-EE27-4286-BDAA-B09C91F9A636}" type="presParOf" srcId="{0ACBB49E-6C3D-4FD4-8B16-2B2A7A25B272}" destId="{8D09505C-8F90-414E-9B6D-358E52288C9B}" srcOrd="0" destOrd="0" presId="urn:microsoft.com/office/officeart/2005/8/layout/vList4"/>
    <dgm:cxn modelId="{31E7C089-2E63-49EA-BFCE-CDD2CB5DD621}" type="presParOf" srcId="{8D09505C-8F90-414E-9B6D-358E52288C9B}" destId="{764368B9-8F5F-4569-A071-B8552CFC6A18}" srcOrd="0" destOrd="0" presId="urn:microsoft.com/office/officeart/2005/8/layout/vList4"/>
    <dgm:cxn modelId="{9BC7CD36-9723-45FA-8EBC-5C6C077564B7}" type="presParOf" srcId="{8D09505C-8F90-414E-9B6D-358E52288C9B}" destId="{41F417DE-CB84-435F-92A4-21715A41B929}" srcOrd="1" destOrd="0" presId="urn:microsoft.com/office/officeart/2005/8/layout/vList4"/>
    <dgm:cxn modelId="{11EBBACF-8C7C-441B-86D9-C23CCD503EB9}" type="presParOf" srcId="{8D09505C-8F90-414E-9B6D-358E52288C9B}" destId="{BA4C4D1D-CDBF-4994-9605-F5A9C8E72C13}" srcOrd="2" destOrd="0" presId="urn:microsoft.com/office/officeart/2005/8/layout/vList4"/>
    <dgm:cxn modelId="{0341768C-B7D8-4B12-A09E-8A1C158F8D15}" type="presParOf" srcId="{0ACBB49E-6C3D-4FD4-8B16-2B2A7A25B272}" destId="{035B115E-295A-40B1-AC8C-0A25662DDC77}" srcOrd="1" destOrd="0" presId="urn:microsoft.com/office/officeart/2005/8/layout/vList4"/>
    <dgm:cxn modelId="{B75748F2-919C-43A5-BB5A-4445F57727E0}" type="presParOf" srcId="{0ACBB49E-6C3D-4FD4-8B16-2B2A7A25B272}" destId="{6D03CAAB-3D6C-48B0-BB76-A953097F12F4}" srcOrd="2" destOrd="0" presId="urn:microsoft.com/office/officeart/2005/8/layout/vList4"/>
    <dgm:cxn modelId="{74295A6A-A117-4F2D-88AD-5B72FC66812B}" type="presParOf" srcId="{6D03CAAB-3D6C-48B0-BB76-A953097F12F4}" destId="{BD6BD4E3-2596-4811-BDD3-98539F3EDBF3}" srcOrd="0" destOrd="0" presId="urn:microsoft.com/office/officeart/2005/8/layout/vList4"/>
    <dgm:cxn modelId="{F98128FF-04B2-4504-8A12-8AAF7729005F}" type="presParOf" srcId="{6D03CAAB-3D6C-48B0-BB76-A953097F12F4}" destId="{63CEF7CB-17BC-4600-8FDB-01BBEADABC92}" srcOrd="1" destOrd="0" presId="urn:microsoft.com/office/officeart/2005/8/layout/vList4"/>
    <dgm:cxn modelId="{B787F478-5E3E-4592-A619-AB189E125134}" type="presParOf" srcId="{6D03CAAB-3D6C-48B0-BB76-A953097F12F4}" destId="{D51CCFA8-061B-4C94-9073-6910146D6E53}" srcOrd="2" destOrd="0" presId="urn:microsoft.com/office/officeart/2005/8/layout/vList4"/>
    <dgm:cxn modelId="{464C8940-52B8-43C2-A30A-F51CDFCFD5DE}" type="presParOf" srcId="{0ACBB49E-6C3D-4FD4-8B16-2B2A7A25B272}" destId="{B9E8A4AE-E4E9-48F5-8019-AB9F77FAFE1B}" srcOrd="3" destOrd="0" presId="urn:microsoft.com/office/officeart/2005/8/layout/vList4"/>
    <dgm:cxn modelId="{47FB51C3-086C-4189-9D12-88D1CAF92D43}" type="presParOf" srcId="{0ACBB49E-6C3D-4FD4-8B16-2B2A7A25B272}" destId="{D013B270-EE3A-4323-995D-2344C12C5E7E}" srcOrd="4" destOrd="0" presId="urn:microsoft.com/office/officeart/2005/8/layout/vList4"/>
    <dgm:cxn modelId="{0C6012F8-7A87-4D8C-BA0B-C49459243826}" type="presParOf" srcId="{D013B270-EE3A-4323-995D-2344C12C5E7E}" destId="{17BB2F18-4C87-4942-8B9B-382DCE745EE2}" srcOrd="0" destOrd="0" presId="urn:microsoft.com/office/officeart/2005/8/layout/vList4"/>
    <dgm:cxn modelId="{E0A82D1C-2D3E-4D13-9A51-4611E5259C03}" type="presParOf" srcId="{D013B270-EE3A-4323-995D-2344C12C5E7E}" destId="{19402FCB-EEFE-4D95-8C59-DC7A813BBFD2}" srcOrd="1" destOrd="0" presId="urn:microsoft.com/office/officeart/2005/8/layout/vList4"/>
    <dgm:cxn modelId="{EEBC167E-5C93-4C00-9645-178E95B227A0}" type="presParOf" srcId="{D013B270-EE3A-4323-995D-2344C12C5E7E}" destId="{C6871EC9-596F-447B-9381-6E931911085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D606F-7DF4-4413-BE1F-2E7E1E9CF60D}">
      <dsp:nvSpPr>
        <dsp:cNvPr id="0" name=""/>
        <dsp:cNvSpPr/>
      </dsp:nvSpPr>
      <dsp:spPr>
        <a:xfrm>
          <a:off x="353483" y="2651"/>
          <a:ext cx="3313906" cy="198834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ES" sz="1900" b="1" kern="1200" dirty="0" smtClean="0"/>
            <a:t>TRABAJO EN EQUIPO</a:t>
          </a:r>
        </a:p>
        <a:p>
          <a:pPr lvl="0" algn="ctr" defTabSz="844550">
            <a:lnSpc>
              <a:spcPct val="90000"/>
            </a:lnSpc>
            <a:spcBef>
              <a:spcPct val="0"/>
            </a:spcBef>
            <a:spcAft>
              <a:spcPct val="35000"/>
            </a:spcAft>
          </a:pPr>
          <a:endParaRPr lang="es-ES" sz="1900" b="1" kern="1200" dirty="0" smtClean="0"/>
        </a:p>
        <a:p>
          <a:pPr lvl="0" algn="ctr" defTabSz="844550">
            <a:lnSpc>
              <a:spcPct val="90000"/>
            </a:lnSpc>
            <a:spcBef>
              <a:spcPct val="0"/>
            </a:spcBef>
            <a:spcAft>
              <a:spcPct val="35000"/>
            </a:spcAft>
          </a:pPr>
          <a:r>
            <a:rPr lang="es-ES" sz="1900" kern="1200" dirty="0" smtClean="0"/>
            <a:t>Unir fuerzas, respetar ideas y coordinar esfuerzos para lograr algo juntos</a:t>
          </a:r>
          <a:endParaRPr lang="es-ES" sz="1900" kern="1200" dirty="0"/>
        </a:p>
      </dsp:txBody>
      <dsp:txXfrm>
        <a:off x="353483" y="2651"/>
        <a:ext cx="3313906" cy="1988343"/>
      </dsp:txXfrm>
    </dsp:sp>
    <dsp:sp modelId="{7791A91F-33C3-414D-AB1B-0F2A252317A2}">
      <dsp:nvSpPr>
        <dsp:cNvPr id="0" name=""/>
        <dsp:cNvSpPr/>
      </dsp:nvSpPr>
      <dsp:spPr>
        <a:xfrm>
          <a:off x="3998780" y="2651"/>
          <a:ext cx="3313906" cy="198834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ES" sz="1900" b="1" kern="1200" dirty="0" smtClean="0"/>
            <a:t>INTEGRIDAD</a:t>
          </a:r>
        </a:p>
        <a:p>
          <a:pPr lvl="0" algn="ctr" defTabSz="844550">
            <a:lnSpc>
              <a:spcPct val="90000"/>
            </a:lnSpc>
            <a:spcBef>
              <a:spcPct val="0"/>
            </a:spcBef>
            <a:spcAft>
              <a:spcPct val="35000"/>
            </a:spcAft>
          </a:pPr>
          <a:endParaRPr lang="es-ES" sz="1900" b="1" kern="1200" dirty="0" smtClean="0"/>
        </a:p>
        <a:p>
          <a:pPr lvl="0" algn="ctr" defTabSz="844550">
            <a:lnSpc>
              <a:spcPct val="90000"/>
            </a:lnSpc>
            <a:spcBef>
              <a:spcPct val="0"/>
            </a:spcBef>
            <a:spcAft>
              <a:spcPct val="35000"/>
            </a:spcAft>
          </a:pPr>
          <a:r>
            <a:rPr lang="es-MX" sz="1900" kern="1200" dirty="0" smtClean="0"/>
            <a:t>Ser auténtico, transparente y ético en todo momento</a:t>
          </a:r>
          <a:endParaRPr lang="es-ES" sz="1900" kern="1200" dirty="0"/>
        </a:p>
      </dsp:txBody>
      <dsp:txXfrm>
        <a:off x="3998780" y="2651"/>
        <a:ext cx="3313906" cy="1988343"/>
      </dsp:txXfrm>
    </dsp:sp>
    <dsp:sp modelId="{4D58B06D-DA69-4282-B731-4819428C13C9}">
      <dsp:nvSpPr>
        <dsp:cNvPr id="0" name=""/>
        <dsp:cNvSpPr/>
      </dsp:nvSpPr>
      <dsp:spPr>
        <a:xfrm>
          <a:off x="7644077" y="2651"/>
          <a:ext cx="3313906" cy="198834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ES" sz="1900" b="1" kern="1200" dirty="0" smtClean="0"/>
            <a:t>RESPONSABILIDAD SOCIAL</a:t>
          </a:r>
        </a:p>
        <a:p>
          <a:pPr lvl="0" algn="ctr" defTabSz="844550">
            <a:lnSpc>
              <a:spcPct val="90000"/>
            </a:lnSpc>
            <a:spcBef>
              <a:spcPct val="0"/>
            </a:spcBef>
            <a:spcAft>
              <a:spcPct val="35000"/>
            </a:spcAft>
          </a:pPr>
          <a:endParaRPr lang="es-ES" sz="1900" b="1" kern="1200" dirty="0" smtClean="0"/>
        </a:p>
        <a:p>
          <a:pPr lvl="0" algn="ctr" defTabSz="844550">
            <a:lnSpc>
              <a:spcPct val="90000"/>
            </a:lnSpc>
            <a:spcBef>
              <a:spcPct val="0"/>
            </a:spcBef>
            <a:spcAft>
              <a:spcPct val="35000"/>
            </a:spcAft>
          </a:pPr>
          <a:r>
            <a:rPr lang="es-MX" sz="1900" kern="1200" dirty="0" smtClean="0"/>
            <a:t>Hacer lo correcto pensando en el impacto que nuestras acciones tienen en los demás y en el planeta.</a:t>
          </a:r>
          <a:endParaRPr lang="es-ES" sz="1900" kern="1200" dirty="0"/>
        </a:p>
      </dsp:txBody>
      <dsp:txXfrm>
        <a:off x="7644077" y="2651"/>
        <a:ext cx="3313906" cy="1988343"/>
      </dsp:txXfrm>
    </dsp:sp>
    <dsp:sp modelId="{BD06311F-C809-41C3-948F-B9586CAD97B8}">
      <dsp:nvSpPr>
        <dsp:cNvPr id="0" name=""/>
        <dsp:cNvSpPr/>
      </dsp:nvSpPr>
      <dsp:spPr>
        <a:xfrm>
          <a:off x="2176131" y="2322385"/>
          <a:ext cx="3313906" cy="198834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ES" sz="1900" b="1" kern="1200" dirty="0" smtClean="0"/>
            <a:t>RESPONSABILIDAD AMBIENTAL</a:t>
          </a:r>
        </a:p>
        <a:p>
          <a:pPr lvl="0" algn="ctr" defTabSz="844550">
            <a:lnSpc>
              <a:spcPct val="90000"/>
            </a:lnSpc>
            <a:spcBef>
              <a:spcPct val="0"/>
            </a:spcBef>
            <a:spcAft>
              <a:spcPct val="35000"/>
            </a:spcAft>
          </a:pPr>
          <a:endParaRPr lang="es-ES" sz="1900" b="1" kern="1200" dirty="0" smtClean="0"/>
        </a:p>
        <a:p>
          <a:pPr lvl="0" algn="ctr" defTabSz="844550">
            <a:lnSpc>
              <a:spcPct val="90000"/>
            </a:lnSpc>
            <a:spcBef>
              <a:spcPct val="0"/>
            </a:spcBef>
            <a:spcAft>
              <a:spcPct val="35000"/>
            </a:spcAft>
          </a:pPr>
          <a:r>
            <a:rPr lang="es-MX" sz="1900" kern="1200" dirty="0" smtClean="0"/>
            <a:t>Actuar pensando en el bienestar del ambiente hoy y en el futuro.</a:t>
          </a:r>
          <a:endParaRPr lang="es-ES" sz="1900" kern="1200" dirty="0"/>
        </a:p>
      </dsp:txBody>
      <dsp:txXfrm>
        <a:off x="2176131" y="2322385"/>
        <a:ext cx="3313906" cy="1988343"/>
      </dsp:txXfrm>
    </dsp:sp>
    <dsp:sp modelId="{7765FFCB-158E-4ED9-A364-628450A70549}">
      <dsp:nvSpPr>
        <dsp:cNvPr id="0" name=""/>
        <dsp:cNvSpPr/>
      </dsp:nvSpPr>
      <dsp:spPr>
        <a:xfrm>
          <a:off x="5821428" y="2322385"/>
          <a:ext cx="3313906" cy="198834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ES" sz="1900" b="1" kern="1200" dirty="0" smtClean="0"/>
            <a:t>RESPETO</a:t>
          </a:r>
        </a:p>
        <a:p>
          <a:pPr lvl="0" algn="ctr" defTabSz="844550">
            <a:lnSpc>
              <a:spcPct val="90000"/>
            </a:lnSpc>
            <a:spcBef>
              <a:spcPct val="0"/>
            </a:spcBef>
            <a:spcAft>
              <a:spcPct val="35000"/>
            </a:spcAft>
          </a:pPr>
          <a:endParaRPr lang="es-ES" sz="1900" b="1" kern="1200" dirty="0" smtClean="0"/>
        </a:p>
        <a:p>
          <a:pPr lvl="0" algn="ctr" defTabSz="844550">
            <a:lnSpc>
              <a:spcPct val="90000"/>
            </a:lnSpc>
            <a:spcBef>
              <a:spcPct val="0"/>
            </a:spcBef>
            <a:spcAft>
              <a:spcPct val="35000"/>
            </a:spcAft>
          </a:pPr>
          <a:r>
            <a:rPr lang="es-MX" sz="1900" kern="1200" dirty="0" smtClean="0"/>
            <a:t>Tratar a todo y a todos como nos gustaría ser tratados.</a:t>
          </a:r>
          <a:endParaRPr lang="es-ES" sz="1900" kern="1200" dirty="0"/>
        </a:p>
      </dsp:txBody>
      <dsp:txXfrm>
        <a:off x="5821428" y="2322385"/>
        <a:ext cx="3313906" cy="1988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C182F-69B5-4EE6-A355-086BDD2B2632}">
      <dsp:nvSpPr>
        <dsp:cNvPr id="0" name=""/>
        <dsp:cNvSpPr/>
      </dsp:nvSpPr>
      <dsp:spPr>
        <a:xfrm rot="16200000">
          <a:off x="230383" y="-229113"/>
          <a:ext cx="2844800" cy="330302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8838" bIns="0" numCol="1" spcCol="1270" anchor="t" anchorCtr="0">
          <a:noAutofit/>
        </a:bodyPr>
        <a:lstStyle/>
        <a:p>
          <a:pPr lvl="0" algn="l" defTabSz="755650">
            <a:lnSpc>
              <a:spcPct val="90000"/>
            </a:lnSpc>
            <a:spcBef>
              <a:spcPct val="0"/>
            </a:spcBef>
            <a:spcAft>
              <a:spcPct val="35000"/>
            </a:spcAft>
          </a:pPr>
          <a:r>
            <a:rPr lang="es-ES" sz="1700" kern="1200" dirty="0" smtClean="0"/>
            <a:t>FUNCION</a:t>
          </a:r>
          <a:endParaRPr lang="es-ES" sz="1700" kern="1200" dirty="0"/>
        </a:p>
        <a:p>
          <a:pPr marL="114300" lvl="1" indent="-114300" algn="l" defTabSz="577850">
            <a:lnSpc>
              <a:spcPct val="90000"/>
            </a:lnSpc>
            <a:spcBef>
              <a:spcPct val="0"/>
            </a:spcBef>
            <a:spcAft>
              <a:spcPct val="15000"/>
            </a:spcAft>
            <a:buChar char="••"/>
          </a:pPr>
          <a:r>
            <a:rPr lang="es-ES" sz="1300" kern="1200" dirty="0" smtClean="0"/>
            <a:t>Medir los parámetros del agua</a:t>
          </a:r>
          <a:endParaRPr lang="es-ES" sz="1300" kern="1200" dirty="0"/>
        </a:p>
        <a:p>
          <a:pPr marL="114300" lvl="1" indent="-114300" algn="l" defTabSz="577850">
            <a:lnSpc>
              <a:spcPct val="90000"/>
            </a:lnSpc>
            <a:spcBef>
              <a:spcPct val="0"/>
            </a:spcBef>
            <a:spcAft>
              <a:spcPct val="15000"/>
            </a:spcAft>
            <a:buChar char="••"/>
          </a:pPr>
          <a:r>
            <a:rPr lang="es-ES" sz="1300" kern="1200" dirty="0" smtClean="0"/>
            <a:t>Mapeo el entorno para saber donde están los puntos de medición</a:t>
          </a:r>
          <a:endParaRPr lang="es-ES" sz="1300" kern="1200" dirty="0"/>
        </a:p>
        <a:p>
          <a:pPr marL="114300" lvl="1" indent="-114300" algn="l" defTabSz="577850">
            <a:lnSpc>
              <a:spcPct val="90000"/>
            </a:lnSpc>
            <a:spcBef>
              <a:spcPct val="0"/>
            </a:spcBef>
            <a:spcAft>
              <a:spcPct val="15000"/>
            </a:spcAft>
            <a:buChar char="••"/>
          </a:pPr>
          <a:r>
            <a:rPr lang="es-ES" sz="1300" kern="1200" dirty="0" smtClean="0"/>
            <a:t>Recolección de datos</a:t>
          </a:r>
          <a:endParaRPr lang="es-ES" sz="1300" kern="1200" dirty="0"/>
        </a:p>
        <a:p>
          <a:pPr marL="114300" lvl="1" indent="-114300" algn="l" defTabSz="577850">
            <a:lnSpc>
              <a:spcPct val="90000"/>
            </a:lnSpc>
            <a:spcBef>
              <a:spcPct val="0"/>
            </a:spcBef>
            <a:spcAft>
              <a:spcPct val="15000"/>
            </a:spcAft>
            <a:buChar char="••"/>
          </a:pPr>
          <a:r>
            <a:rPr lang="es-ES" sz="1300" kern="1200" dirty="0" smtClean="0"/>
            <a:t>Trasmitir información</a:t>
          </a:r>
          <a:endParaRPr lang="es-ES" sz="1300" kern="1200" dirty="0"/>
        </a:p>
        <a:p>
          <a:pPr marL="114300" lvl="1" indent="-114300" algn="l" defTabSz="577850">
            <a:lnSpc>
              <a:spcPct val="90000"/>
            </a:lnSpc>
            <a:spcBef>
              <a:spcPct val="0"/>
            </a:spcBef>
            <a:spcAft>
              <a:spcPct val="15000"/>
            </a:spcAft>
            <a:buChar char="••"/>
          </a:pPr>
          <a:r>
            <a:rPr lang="es-ES" sz="1300" kern="1200" dirty="0" smtClean="0"/>
            <a:t>Operar de forma autónoma  </a:t>
          </a:r>
          <a:endParaRPr lang="es-ES" sz="1300" kern="1200" dirty="0"/>
        </a:p>
      </dsp:txBody>
      <dsp:txXfrm rot="5400000">
        <a:off x="1270" y="568960"/>
        <a:ext cx="3303026" cy="1706880"/>
      </dsp:txXfrm>
    </dsp:sp>
    <dsp:sp modelId="{633F7898-8ECB-490D-9C88-D22616D3289F}">
      <dsp:nvSpPr>
        <dsp:cNvPr id="0" name=""/>
        <dsp:cNvSpPr/>
      </dsp:nvSpPr>
      <dsp:spPr>
        <a:xfrm rot="16200000">
          <a:off x="3781136" y="-229113"/>
          <a:ext cx="2844800" cy="3303026"/>
        </a:xfrm>
        <a:prstGeom prst="flowChartManualOperation">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8838" bIns="0" numCol="1" spcCol="1270" anchor="t" anchorCtr="0">
          <a:noAutofit/>
        </a:bodyPr>
        <a:lstStyle/>
        <a:p>
          <a:pPr lvl="0" algn="l" defTabSz="755650">
            <a:lnSpc>
              <a:spcPct val="90000"/>
            </a:lnSpc>
            <a:spcBef>
              <a:spcPct val="0"/>
            </a:spcBef>
            <a:spcAft>
              <a:spcPct val="35000"/>
            </a:spcAft>
          </a:pPr>
          <a:r>
            <a:rPr lang="es-ES" sz="1700" kern="1200" dirty="0" smtClean="0"/>
            <a:t>UTILIDAD</a:t>
          </a:r>
          <a:endParaRPr lang="es-ES" sz="1700" kern="1200" dirty="0"/>
        </a:p>
        <a:p>
          <a:pPr marL="114300" lvl="1" indent="-114300" algn="l" defTabSz="577850">
            <a:lnSpc>
              <a:spcPct val="90000"/>
            </a:lnSpc>
            <a:spcBef>
              <a:spcPct val="0"/>
            </a:spcBef>
            <a:spcAft>
              <a:spcPct val="15000"/>
            </a:spcAft>
            <a:buChar char="••"/>
          </a:pPr>
          <a:r>
            <a:rPr lang="es-ES" sz="1300" kern="1200" dirty="0" smtClean="0"/>
            <a:t>Monitoreo ambiental continuo</a:t>
          </a:r>
          <a:endParaRPr lang="es-ES" sz="1300" kern="1200" dirty="0"/>
        </a:p>
        <a:p>
          <a:pPr marL="114300" lvl="1" indent="-114300" algn="l" defTabSz="577850">
            <a:lnSpc>
              <a:spcPct val="90000"/>
            </a:lnSpc>
            <a:spcBef>
              <a:spcPct val="0"/>
            </a:spcBef>
            <a:spcAft>
              <a:spcPct val="15000"/>
            </a:spcAft>
            <a:buChar char="••"/>
          </a:pPr>
          <a:r>
            <a:rPr lang="es-ES" sz="1300" kern="1200" dirty="0" smtClean="0"/>
            <a:t>Detección temprana de problemas</a:t>
          </a:r>
          <a:endParaRPr lang="es-ES" sz="1300" kern="1200" dirty="0"/>
        </a:p>
        <a:p>
          <a:pPr marL="114300" lvl="1" indent="-114300" algn="l" defTabSz="577850">
            <a:lnSpc>
              <a:spcPct val="90000"/>
            </a:lnSpc>
            <a:spcBef>
              <a:spcPct val="0"/>
            </a:spcBef>
            <a:spcAft>
              <a:spcPct val="15000"/>
            </a:spcAft>
            <a:buChar char="••"/>
          </a:pPr>
          <a:r>
            <a:rPr lang="es-ES" sz="1300" kern="1200" dirty="0" smtClean="0"/>
            <a:t>Reducción de riesgo para investigadores</a:t>
          </a:r>
          <a:endParaRPr lang="es-ES" sz="1300" kern="1200" dirty="0"/>
        </a:p>
        <a:p>
          <a:pPr marL="114300" lvl="1" indent="-114300" algn="l" defTabSz="577850">
            <a:lnSpc>
              <a:spcPct val="90000"/>
            </a:lnSpc>
            <a:spcBef>
              <a:spcPct val="0"/>
            </a:spcBef>
            <a:spcAft>
              <a:spcPct val="15000"/>
            </a:spcAft>
            <a:buChar char="••"/>
          </a:pPr>
          <a:r>
            <a:rPr lang="es-ES" sz="1300" kern="1200" dirty="0" smtClean="0"/>
            <a:t>Mayor precisión y calidad de datos </a:t>
          </a:r>
          <a:endParaRPr lang="es-ES" sz="1300" kern="1200" dirty="0"/>
        </a:p>
      </dsp:txBody>
      <dsp:txXfrm rot="5400000">
        <a:off x="3552023" y="568960"/>
        <a:ext cx="3303026" cy="1706880"/>
      </dsp:txXfrm>
    </dsp:sp>
    <dsp:sp modelId="{34508AF1-7A90-4E47-80E9-265B7E3D5A8F}">
      <dsp:nvSpPr>
        <dsp:cNvPr id="0" name=""/>
        <dsp:cNvSpPr/>
      </dsp:nvSpPr>
      <dsp:spPr>
        <a:xfrm rot="16200000">
          <a:off x="7331889" y="-229113"/>
          <a:ext cx="2844800" cy="3303026"/>
        </a:xfrm>
        <a:prstGeom prst="flowChartManualOperati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8838" bIns="0" numCol="1" spcCol="1270" anchor="t" anchorCtr="0">
          <a:noAutofit/>
        </a:bodyPr>
        <a:lstStyle/>
        <a:p>
          <a:pPr lvl="0" algn="l" defTabSz="755650">
            <a:lnSpc>
              <a:spcPct val="90000"/>
            </a:lnSpc>
            <a:spcBef>
              <a:spcPct val="0"/>
            </a:spcBef>
            <a:spcAft>
              <a:spcPct val="35000"/>
            </a:spcAft>
          </a:pPr>
          <a:r>
            <a:rPr lang="es-ES" sz="1700" kern="1200" dirty="0" smtClean="0"/>
            <a:t>SERVICIO</a:t>
          </a:r>
          <a:endParaRPr lang="es-ES" sz="1700" kern="1200" dirty="0"/>
        </a:p>
        <a:p>
          <a:pPr marL="114300" lvl="1" indent="-114300" algn="l" defTabSz="577850">
            <a:lnSpc>
              <a:spcPct val="90000"/>
            </a:lnSpc>
            <a:spcBef>
              <a:spcPct val="0"/>
            </a:spcBef>
            <a:spcAft>
              <a:spcPct val="15000"/>
            </a:spcAft>
            <a:buChar char="••"/>
          </a:pPr>
          <a:r>
            <a:rPr lang="es-ES" sz="1300" kern="1200" dirty="0" smtClean="0"/>
            <a:t>Servicio de caracterización del ecosistema</a:t>
          </a:r>
          <a:endParaRPr lang="es-ES" sz="1300" kern="1200" dirty="0"/>
        </a:p>
        <a:p>
          <a:pPr marL="114300" lvl="1" indent="-114300" algn="l" defTabSz="577850">
            <a:lnSpc>
              <a:spcPct val="90000"/>
            </a:lnSpc>
            <a:spcBef>
              <a:spcPct val="0"/>
            </a:spcBef>
            <a:spcAft>
              <a:spcPct val="15000"/>
            </a:spcAft>
            <a:buChar char="••"/>
          </a:pPr>
          <a:r>
            <a:rPr lang="es-ES" sz="1300" kern="1200" dirty="0" smtClean="0"/>
            <a:t>Apoyo a investigación científica</a:t>
          </a:r>
          <a:endParaRPr lang="es-ES" sz="1300" kern="1200" dirty="0"/>
        </a:p>
        <a:p>
          <a:pPr marL="114300" lvl="1" indent="-114300" algn="l" defTabSz="577850">
            <a:lnSpc>
              <a:spcPct val="90000"/>
            </a:lnSpc>
            <a:spcBef>
              <a:spcPct val="0"/>
            </a:spcBef>
            <a:spcAft>
              <a:spcPct val="15000"/>
            </a:spcAft>
            <a:buChar char="••"/>
          </a:pPr>
          <a:r>
            <a:rPr lang="es-ES" sz="1300" kern="1200" dirty="0" smtClean="0"/>
            <a:t>Educativo y de formación STEM (</a:t>
          </a:r>
          <a:r>
            <a:rPr lang="es-ES" sz="1300" kern="1200" dirty="0" err="1" smtClean="0"/>
            <a:t>science</a:t>
          </a:r>
          <a:r>
            <a:rPr lang="es-ES" sz="1300" kern="1200" dirty="0" smtClean="0"/>
            <a:t> </a:t>
          </a:r>
          <a:r>
            <a:rPr lang="es-ES" sz="1300" kern="1200" dirty="0" err="1" smtClean="0"/>
            <a:t>technology</a:t>
          </a:r>
          <a:r>
            <a:rPr lang="es-ES" sz="1300" kern="1200" dirty="0" smtClean="0"/>
            <a:t> </a:t>
          </a:r>
          <a:r>
            <a:rPr lang="es-ES" sz="1300" kern="1200" dirty="0" err="1" smtClean="0"/>
            <a:t>engineering</a:t>
          </a:r>
          <a:r>
            <a:rPr lang="es-ES" sz="1300" kern="1200" dirty="0" smtClean="0"/>
            <a:t> and </a:t>
          </a:r>
          <a:r>
            <a:rPr lang="es-ES" sz="1300" kern="1200" dirty="0" err="1" smtClean="0"/>
            <a:t>mathematics</a:t>
          </a:r>
          <a:r>
            <a:rPr lang="es-ES" sz="1300" kern="1200" dirty="0" smtClean="0"/>
            <a:t>)</a:t>
          </a:r>
          <a:endParaRPr lang="es-ES" sz="1300" kern="1200" dirty="0"/>
        </a:p>
        <a:p>
          <a:pPr marL="114300" lvl="1" indent="-114300" algn="l" defTabSz="577850">
            <a:lnSpc>
              <a:spcPct val="90000"/>
            </a:lnSpc>
            <a:spcBef>
              <a:spcPct val="0"/>
            </a:spcBef>
            <a:spcAft>
              <a:spcPct val="15000"/>
            </a:spcAft>
            <a:buChar char="••"/>
          </a:pPr>
          <a:r>
            <a:rPr lang="es-ES" sz="1300" kern="1200" dirty="0" smtClean="0"/>
            <a:t>Servicio de monitoreo remoto con </a:t>
          </a:r>
          <a:r>
            <a:rPr lang="es-ES" sz="1300" kern="1200" dirty="0" err="1" smtClean="0"/>
            <a:t>IoT</a:t>
          </a:r>
          <a:r>
            <a:rPr lang="es-ES" sz="1300" kern="1200" dirty="0" smtClean="0"/>
            <a:t> (internet of </a:t>
          </a:r>
          <a:r>
            <a:rPr lang="es-ES" sz="1300" kern="1200" dirty="0" err="1" smtClean="0"/>
            <a:t>things</a:t>
          </a:r>
          <a:r>
            <a:rPr lang="es-ES" sz="1300" kern="1200" dirty="0" smtClean="0"/>
            <a:t>)</a:t>
          </a:r>
          <a:endParaRPr lang="es-ES" sz="1300" kern="1200" dirty="0"/>
        </a:p>
      </dsp:txBody>
      <dsp:txXfrm rot="5400000">
        <a:off x="7102776" y="568960"/>
        <a:ext cx="3303026" cy="1706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9B49C-3604-4431-A933-8DB9273CB03E}">
      <dsp:nvSpPr>
        <dsp:cNvPr id="0" name=""/>
        <dsp:cNvSpPr/>
      </dsp:nvSpPr>
      <dsp:spPr>
        <a:xfrm>
          <a:off x="-6125176" y="-937410"/>
          <a:ext cx="7293488" cy="7293488"/>
        </a:xfrm>
        <a:prstGeom prst="blockArc">
          <a:avLst>
            <a:gd name="adj1" fmla="val 18900000"/>
            <a:gd name="adj2" fmla="val 2700000"/>
            <a:gd name="adj3" fmla="val 296"/>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20AB7A-5313-4637-8BFD-EDD68564AE97}">
      <dsp:nvSpPr>
        <dsp:cNvPr id="0" name=""/>
        <dsp:cNvSpPr/>
      </dsp:nvSpPr>
      <dsp:spPr>
        <a:xfrm>
          <a:off x="752110" y="541866"/>
          <a:ext cx="9460111" cy="10837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40640" rIns="40640" bIns="40640" numCol="1" spcCol="1270" anchor="ctr" anchorCtr="0">
          <a:noAutofit/>
        </a:bodyPr>
        <a:lstStyle/>
        <a:p>
          <a:pPr lvl="0" algn="l" defTabSz="711200">
            <a:lnSpc>
              <a:spcPct val="90000"/>
            </a:lnSpc>
            <a:spcBef>
              <a:spcPct val="0"/>
            </a:spcBef>
            <a:spcAft>
              <a:spcPct val="35000"/>
            </a:spcAft>
          </a:pPr>
          <a:r>
            <a:rPr lang="es-MX" sz="1600" kern="1200" smtClean="0"/>
            <a:t>La falta de información precisa y actualizada sobre los ecosistemas de manglar dificulta comprender cómo se forman, cómo funcionan y cuáles son las condiciones necesarias para su conservación. </a:t>
          </a:r>
          <a:endParaRPr lang="es-MX" sz="1600" kern="1200" dirty="0" smtClean="0"/>
        </a:p>
      </dsp:txBody>
      <dsp:txXfrm>
        <a:off x="752110" y="541866"/>
        <a:ext cx="9460111" cy="1083733"/>
      </dsp:txXfrm>
    </dsp:sp>
    <dsp:sp modelId="{106508C5-59A7-4329-A659-BCE1111BEA6D}">
      <dsp:nvSpPr>
        <dsp:cNvPr id="0" name=""/>
        <dsp:cNvSpPr/>
      </dsp:nvSpPr>
      <dsp:spPr>
        <a:xfrm>
          <a:off x="74777" y="406400"/>
          <a:ext cx="1354666" cy="135466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3EE464-A321-4902-B979-F9540E7EE589}">
      <dsp:nvSpPr>
        <dsp:cNvPr id="0" name=""/>
        <dsp:cNvSpPr/>
      </dsp:nvSpPr>
      <dsp:spPr>
        <a:xfrm>
          <a:off x="1146048" y="2167466"/>
          <a:ext cx="9066174" cy="1083733"/>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35560" rIns="35560" bIns="35560" numCol="1" spcCol="1270" anchor="ctr" anchorCtr="0">
          <a:noAutofit/>
        </a:bodyPr>
        <a:lstStyle/>
        <a:p>
          <a:pPr lvl="0" algn="l" defTabSz="622300">
            <a:lnSpc>
              <a:spcPct val="90000"/>
            </a:lnSpc>
            <a:spcBef>
              <a:spcPct val="0"/>
            </a:spcBef>
            <a:spcAft>
              <a:spcPct val="35000"/>
            </a:spcAft>
          </a:pPr>
          <a:r>
            <a:rPr lang="es-MX" sz="1400" kern="1200" dirty="0" smtClean="0"/>
            <a:t>Este desconocimiento limita los procesos de reforestación, restauración y manejo adecuado del manglar, generando consecuencias significativas como la pérdida de biodiversidad, la disminución de los </a:t>
          </a:r>
          <a:r>
            <a:rPr lang="es-MX" sz="1200" kern="1200" dirty="0" smtClean="0"/>
            <a:t>medios</a:t>
          </a:r>
          <a:r>
            <a:rPr lang="es-MX" sz="1400" kern="1200" dirty="0" smtClean="0"/>
            <a:t> de sustento para las comunidades locales y la reducción de la protección natural que estos ecosistemas brindan a las zonas costeras. Por ello, se hace indispensable implementar herramientas que permitan monitorear, estudiar y proteger los manglares de manera continua. </a:t>
          </a:r>
          <a:endParaRPr lang="es-MX" sz="1400" kern="1200" dirty="0"/>
        </a:p>
      </dsp:txBody>
      <dsp:txXfrm>
        <a:off x="1146048" y="2167466"/>
        <a:ext cx="9066174" cy="1083733"/>
      </dsp:txXfrm>
    </dsp:sp>
    <dsp:sp modelId="{972B9DCF-9D69-48D4-ADA0-8F0BA65583BB}">
      <dsp:nvSpPr>
        <dsp:cNvPr id="0" name=""/>
        <dsp:cNvSpPr/>
      </dsp:nvSpPr>
      <dsp:spPr>
        <a:xfrm>
          <a:off x="468714" y="2032000"/>
          <a:ext cx="1354666" cy="1354666"/>
        </a:xfrm>
        <a:prstGeom prst="ellipse">
          <a:avLst/>
        </a:prstGeom>
        <a:solidFill>
          <a:schemeClr val="lt1">
            <a:hueOff val="0"/>
            <a:satOff val="0"/>
            <a:lumOff val="0"/>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sp>
    <dsp:sp modelId="{3C304CD1-73EE-41D3-8606-C4CDEB78EF15}">
      <dsp:nvSpPr>
        <dsp:cNvPr id="0" name=""/>
        <dsp:cNvSpPr/>
      </dsp:nvSpPr>
      <dsp:spPr>
        <a:xfrm>
          <a:off x="752110" y="3793066"/>
          <a:ext cx="9460111" cy="1083733"/>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40640" rIns="40640" bIns="40640" numCol="1" spcCol="1270" anchor="ctr" anchorCtr="0">
          <a:noAutofit/>
        </a:bodyPr>
        <a:lstStyle/>
        <a:p>
          <a:pPr lvl="0" algn="l" defTabSz="711200">
            <a:lnSpc>
              <a:spcPct val="90000"/>
            </a:lnSpc>
            <a:spcBef>
              <a:spcPct val="0"/>
            </a:spcBef>
            <a:spcAft>
              <a:spcPct val="35000"/>
            </a:spcAft>
          </a:pPr>
          <a:r>
            <a:rPr lang="es-MX" sz="1600" kern="1200" smtClean="0"/>
            <a:t>El proyecto M.A.N.G.O. responde a esta necesidad, aportando datos confiables que facilitan la toma de decisiones para la conservación del ecosistema y la protección del medio ambiente.</a:t>
          </a:r>
          <a:endParaRPr lang="es-ES" sz="1600" kern="1200"/>
        </a:p>
      </dsp:txBody>
      <dsp:txXfrm>
        <a:off x="752110" y="3793066"/>
        <a:ext cx="9460111" cy="1083733"/>
      </dsp:txXfrm>
    </dsp:sp>
    <dsp:sp modelId="{2B0E2E6A-8C5C-4F09-80AB-618830A858EF}">
      <dsp:nvSpPr>
        <dsp:cNvPr id="0" name=""/>
        <dsp:cNvSpPr/>
      </dsp:nvSpPr>
      <dsp:spPr>
        <a:xfrm>
          <a:off x="74777" y="3657600"/>
          <a:ext cx="1354666" cy="1354666"/>
        </a:xfrm>
        <a:prstGeom prst="ellipse">
          <a:avLst/>
        </a:prstGeom>
        <a:solidFill>
          <a:schemeClr val="lt1">
            <a:hueOff val="0"/>
            <a:satOff val="0"/>
            <a:lumOff val="0"/>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368B9-8F5F-4569-A071-B8552CFC6A18}">
      <dsp:nvSpPr>
        <dsp:cNvPr id="0" name=""/>
        <dsp:cNvSpPr/>
      </dsp:nvSpPr>
      <dsp:spPr>
        <a:xfrm>
          <a:off x="0" y="0"/>
          <a:ext cx="10972800" cy="159783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endParaRPr lang="es-ES" sz="1200" kern="1200" dirty="0" smtClean="0"/>
        </a:p>
        <a:p>
          <a:pPr lvl="0" algn="l" defTabSz="533400">
            <a:lnSpc>
              <a:spcPct val="90000"/>
            </a:lnSpc>
            <a:spcBef>
              <a:spcPct val="0"/>
            </a:spcBef>
            <a:spcAft>
              <a:spcPct val="35000"/>
            </a:spcAft>
          </a:pPr>
          <a:r>
            <a:rPr lang="es-ES" sz="2400" kern="1200" dirty="0" smtClean="0"/>
            <a:t>Visita a la Universidad del Valle</a:t>
          </a:r>
        </a:p>
        <a:p>
          <a:pPr lvl="0" algn="l" defTabSz="533400">
            <a:lnSpc>
              <a:spcPct val="90000"/>
            </a:lnSpc>
            <a:spcBef>
              <a:spcPct val="0"/>
            </a:spcBef>
            <a:spcAft>
              <a:spcPct val="35000"/>
            </a:spcAft>
          </a:pPr>
          <a:r>
            <a:rPr lang="es-ES" sz="1600" kern="1200" dirty="0" smtClean="0"/>
            <a:t>Charla con el biólogo Edgardo Lodoño</a:t>
          </a:r>
        </a:p>
        <a:p>
          <a:pPr lvl="0" algn="l" defTabSz="533400">
            <a:lnSpc>
              <a:spcPct val="90000"/>
            </a:lnSpc>
            <a:spcBef>
              <a:spcPct val="0"/>
            </a:spcBef>
            <a:spcAft>
              <a:spcPct val="35000"/>
            </a:spcAft>
          </a:pPr>
          <a:endParaRPr lang="es-ES" sz="1200" kern="1200" dirty="0" smtClean="0"/>
        </a:p>
        <a:p>
          <a:pPr lvl="0" algn="l" defTabSz="533400">
            <a:lnSpc>
              <a:spcPct val="90000"/>
            </a:lnSpc>
            <a:spcBef>
              <a:spcPct val="0"/>
            </a:spcBef>
            <a:spcAft>
              <a:spcPct val="35000"/>
            </a:spcAft>
          </a:pPr>
          <a:r>
            <a:rPr lang="es-MX" sz="900" kern="1200" dirty="0" smtClean="0"/>
            <a:t>Sánchez Torres, H.I. (octubre 2024). Reunión con biólogos en las afueras de la biblioteca de la universidad del Valle. Archivo personal.</a:t>
          </a:r>
          <a:endParaRPr lang="es-ES" sz="1200" kern="1200" dirty="0"/>
        </a:p>
      </dsp:txBody>
      <dsp:txXfrm>
        <a:off x="2354343" y="0"/>
        <a:ext cx="8618456" cy="1597832"/>
      </dsp:txXfrm>
    </dsp:sp>
    <dsp:sp modelId="{41F417DE-CB84-435F-92A4-21715A41B929}">
      <dsp:nvSpPr>
        <dsp:cNvPr id="0" name=""/>
        <dsp:cNvSpPr/>
      </dsp:nvSpPr>
      <dsp:spPr>
        <a:xfrm>
          <a:off x="159783" y="159783"/>
          <a:ext cx="2194560" cy="1278265"/>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6BD4E3-2596-4811-BDD3-98539F3EDBF3}">
      <dsp:nvSpPr>
        <dsp:cNvPr id="0" name=""/>
        <dsp:cNvSpPr/>
      </dsp:nvSpPr>
      <dsp:spPr>
        <a:xfrm>
          <a:off x="0" y="1752598"/>
          <a:ext cx="10972800" cy="1597832"/>
        </a:xfrm>
        <a:prstGeom prst="roundRect">
          <a:avLst>
            <a:gd name="adj" fmla="val 1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ES" sz="2400" kern="1200" dirty="0" smtClean="0"/>
            <a:t>Revisión de artículos sobre manglares</a:t>
          </a:r>
        </a:p>
        <a:p>
          <a:pPr lvl="0" algn="l" defTabSz="1066800">
            <a:lnSpc>
              <a:spcPct val="90000"/>
            </a:lnSpc>
            <a:spcBef>
              <a:spcPct val="0"/>
            </a:spcBef>
            <a:spcAft>
              <a:spcPct val="35000"/>
            </a:spcAft>
          </a:pPr>
          <a:r>
            <a:rPr lang="es-MX" sz="1400" kern="1200" dirty="0" smtClean="0"/>
            <a:t>Álvarez-León, R. (2003). Los manglares de Colombia y la recuperación de sus áreas degradadas: Revisión bibliográfica y nuevas experiencias. Madera y Bosques, 9(1), 3–25</a:t>
          </a:r>
          <a:r>
            <a:rPr lang="es-MX" sz="1800" kern="1200" dirty="0" smtClean="0"/>
            <a:t>.</a:t>
          </a:r>
          <a:endParaRPr lang="es-ES" sz="1800" kern="1200" dirty="0" smtClean="0"/>
        </a:p>
        <a:p>
          <a:pPr lvl="0" algn="l" defTabSz="1066800">
            <a:lnSpc>
              <a:spcPct val="90000"/>
            </a:lnSpc>
            <a:spcBef>
              <a:spcPct val="0"/>
            </a:spcBef>
            <a:spcAft>
              <a:spcPct val="35000"/>
            </a:spcAft>
          </a:pPr>
          <a:endParaRPr lang="es-ES" sz="1800" kern="1200" dirty="0"/>
        </a:p>
      </dsp:txBody>
      <dsp:txXfrm>
        <a:off x="2354343" y="1752598"/>
        <a:ext cx="8618456" cy="1597832"/>
      </dsp:txXfrm>
    </dsp:sp>
    <dsp:sp modelId="{63CEF7CB-17BC-4600-8FDB-01BBEADABC92}">
      <dsp:nvSpPr>
        <dsp:cNvPr id="0" name=""/>
        <dsp:cNvSpPr/>
      </dsp:nvSpPr>
      <dsp:spPr>
        <a:xfrm>
          <a:off x="159783" y="1917398"/>
          <a:ext cx="2194560" cy="1278265"/>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BB2F18-4C87-4942-8B9B-382DCE745EE2}">
      <dsp:nvSpPr>
        <dsp:cNvPr id="0" name=""/>
        <dsp:cNvSpPr/>
      </dsp:nvSpPr>
      <dsp:spPr>
        <a:xfrm>
          <a:off x="0" y="3505196"/>
          <a:ext cx="10972800" cy="1597832"/>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ES" sz="2400" kern="1200" dirty="0" smtClean="0"/>
            <a:t>Revisión de información digital</a:t>
          </a:r>
        </a:p>
        <a:p>
          <a:pPr lvl="0" algn="l" defTabSz="1066800">
            <a:lnSpc>
              <a:spcPct val="90000"/>
            </a:lnSpc>
            <a:spcBef>
              <a:spcPct val="0"/>
            </a:spcBef>
            <a:spcAft>
              <a:spcPct val="35000"/>
            </a:spcAft>
          </a:pPr>
          <a:r>
            <a:rPr lang="es-MX" sz="1400" kern="1200" dirty="0" smtClean="0"/>
            <a:t>Radio Nacional. (2024). Manglares en Colombia, cruciales en la conservación de especies marinas. Radio Nacional. https://www.radionacional.co/actualidad/medio-ambiente/manglares-en-colombia-cruciales-en-la-conservacion-de-especies-marinas</a:t>
          </a:r>
          <a:endParaRPr lang="es-ES" sz="1400" kern="1200" dirty="0" smtClean="0"/>
        </a:p>
        <a:p>
          <a:pPr lvl="0" algn="l" defTabSz="1066800">
            <a:lnSpc>
              <a:spcPct val="90000"/>
            </a:lnSpc>
            <a:spcBef>
              <a:spcPct val="0"/>
            </a:spcBef>
            <a:spcAft>
              <a:spcPct val="35000"/>
            </a:spcAft>
          </a:pPr>
          <a:r>
            <a:rPr lang="es-ES" sz="1050" kern="1200" dirty="0" smtClean="0"/>
            <a:t>https://radionacional-v3.s3.amazonaws.com/s3fs-blic/styles/portadas_relaciona_4_3/public/node/article/field_image/Boletin-MADS-26-JUL-2020.jpeg?h=eed8f32f&amp;itok=LGj2D7EH</a:t>
          </a:r>
          <a:endParaRPr lang="es-ES" sz="1050" kern="1200" dirty="0"/>
        </a:p>
      </dsp:txBody>
      <dsp:txXfrm>
        <a:off x="2354343" y="3505196"/>
        <a:ext cx="8618456" cy="1597832"/>
      </dsp:txXfrm>
    </dsp:sp>
    <dsp:sp modelId="{19402FCB-EEFE-4D95-8C59-DC7A813BBFD2}">
      <dsp:nvSpPr>
        <dsp:cNvPr id="0" name=""/>
        <dsp:cNvSpPr/>
      </dsp:nvSpPr>
      <dsp:spPr>
        <a:xfrm>
          <a:off x="159783" y="3675014"/>
          <a:ext cx="2194560" cy="1278265"/>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C106EB3C-AB37-4894-9B79-CE8EA1BA32DD}" type="datetimeFigureOut">
              <a:rPr lang="es-CO" smtClean="0"/>
              <a:t>17/11/2025</a:t>
            </a:fld>
            <a:endParaRPr lang="es-CO"/>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A8A169C-1333-42C2-A832-186CA6C81252}" type="slidenum">
              <a:rPr lang="es-CO" smtClean="0"/>
              <a:t>‹Nº›</a:t>
            </a:fld>
            <a:endParaRPr lang="es-CO"/>
          </a:p>
        </p:txBody>
      </p:sp>
    </p:spTree>
    <p:extLst>
      <p:ext uri="{BB962C8B-B14F-4D97-AF65-F5344CB8AC3E}">
        <p14:creationId xmlns:p14="http://schemas.microsoft.com/office/powerpoint/2010/main" val="1826246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DA8A169C-1333-42C2-A832-186CA6C81252}" type="slidenum">
              <a:rPr lang="es-CO" smtClean="0"/>
              <a:t>9</a:t>
            </a:fld>
            <a:endParaRPr lang="es-CO"/>
          </a:p>
        </p:txBody>
      </p:sp>
    </p:spTree>
    <p:extLst>
      <p:ext uri="{BB962C8B-B14F-4D97-AF65-F5344CB8AC3E}">
        <p14:creationId xmlns:p14="http://schemas.microsoft.com/office/powerpoint/2010/main" val="2599312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1" i="0">
                <a:solidFill>
                  <a:srgbClr val="00AC00"/>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C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C00"/>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C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7999"/>
          </a:xfrm>
          <a:prstGeom prst="rect">
            <a:avLst/>
          </a:prstGeom>
        </p:spPr>
      </p:pic>
      <p:sp>
        <p:nvSpPr>
          <p:cNvPr id="2" name="Holder 2"/>
          <p:cNvSpPr>
            <a:spLocks noGrp="1"/>
          </p:cNvSpPr>
          <p:nvPr>
            <p:ph type="title"/>
          </p:nvPr>
        </p:nvSpPr>
        <p:spPr>
          <a:xfrm>
            <a:off x="1418755" y="395338"/>
            <a:ext cx="9431655" cy="1122680"/>
          </a:xfrm>
          <a:prstGeom prst="rect">
            <a:avLst/>
          </a:prstGeom>
        </p:spPr>
        <p:txBody>
          <a:bodyPr wrap="square" lIns="0" tIns="0" rIns="0" bIns="0">
            <a:spAutoFit/>
          </a:bodyPr>
          <a:lstStyle>
            <a:lvl1pPr>
              <a:defRPr sz="3600" b="1" i="0">
                <a:solidFill>
                  <a:srgbClr val="00AC00"/>
                </a:solidFill>
                <a:latin typeface="Calibri"/>
                <a:cs typeface="Calibri"/>
              </a:defRPr>
            </a:lvl1pPr>
          </a:lstStyle>
          <a:p>
            <a:endParaRPr/>
          </a:p>
        </p:txBody>
      </p:sp>
      <p:sp>
        <p:nvSpPr>
          <p:cNvPr id="3" name="Holder 3"/>
          <p:cNvSpPr>
            <a:spLocks noGrp="1"/>
          </p:cNvSpPr>
          <p:nvPr>
            <p:ph type="body" idx="1"/>
          </p:nvPr>
        </p:nvSpPr>
        <p:spPr>
          <a:xfrm>
            <a:off x="2069693" y="3123882"/>
            <a:ext cx="8052612" cy="1976120"/>
          </a:xfrm>
          <a:prstGeom prst="rect">
            <a:avLst/>
          </a:prstGeom>
        </p:spPr>
        <p:txBody>
          <a:bodyPr wrap="square" lIns="0" tIns="0" rIns="0" bIns="0">
            <a:spAutoFit/>
          </a:bodyPr>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11/17/2025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3" name="object 3"/>
          <p:cNvSpPr txBox="1">
            <a:spLocks noGrp="1"/>
          </p:cNvSpPr>
          <p:nvPr>
            <p:ph type="title"/>
          </p:nvPr>
        </p:nvSpPr>
        <p:spPr>
          <a:xfrm>
            <a:off x="1017647" y="2366238"/>
            <a:ext cx="5833110" cy="12446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rPr>
              <a:t>Centro</a:t>
            </a:r>
            <a:r>
              <a:rPr sz="4000" spc="-50" dirty="0">
                <a:solidFill>
                  <a:srgbClr val="000000"/>
                </a:solidFill>
              </a:rPr>
              <a:t> </a:t>
            </a:r>
            <a:r>
              <a:rPr sz="4000" dirty="0">
                <a:solidFill>
                  <a:srgbClr val="000000"/>
                </a:solidFill>
              </a:rPr>
              <a:t>de</a:t>
            </a:r>
            <a:r>
              <a:rPr sz="4000" spc="-50" dirty="0">
                <a:solidFill>
                  <a:srgbClr val="000000"/>
                </a:solidFill>
              </a:rPr>
              <a:t> </a:t>
            </a:r>
            <a:r>
              <a:rPr sz="4000" spc="-10" dirty="0">
                <a:solidFill>
                  <a:srgbClr val="000000"/>
                </a:solidFill>
              </a:rPr>
              <a:t>Electricidad</a:t>
            </a:r>
            <a:endParaRPr sz="4000"/>
          </a:p>
          <a:p>
            <a:pPr marL="12700">
              <a:lnSpc>
                <a:spcPct val="100000"/>
              </a:lnSpc>
            </a:pPr>
            <a:r>
              <a:rPr sz="4000" dirty="0">
                <a:solidFill>
                  <a:srgbClr val="000000"/>
                </a:solidFill>
              </a:rPr>
              <a:t>y</a:t>
            </a:r>
            <a:r>
              <a:rPr sz="4000" spc="-110" dirty="0">
                <a:solidFill>
                  <a:srgbClr val="000000"/>
                </a:solidFill>
              </a:rPr>
              <a:t> </a:t>
            </a:r>
            <a:r>
              <a:rPr sz="4000" dirty="0">
                <a:solidFill>
                  <a:srgbClr val="000000"/>
                </a:solidFill>
              </a:rPr>
              <a:t>Automatización</a:t>
            </a:r>
            <a:r>
              <a:rPr sz="4000" spc="-105" dirty="0">
                <a:solidFill>
                  <a:srgbClr val="000000"/>
                </a:solidFill>
              </a:rPr>
              <a:t> </a:t>
            </a:r>
            <a:r>
              <a:rPr sz="4000" spc="-10" dirty="0">
                <a:solidFill>
                  <a:srgbClr val="000000"/>
                </a:solidFill>
              </a:rPr>
              <a:t>Industrial</a:t>
            </a:r>
            <a:endParaRPr sz="4000"/>
          </a:p>
        </p:txBody>
      </p:sp>
      <p:sp>
        <p:nvSpPr>
          <p:cNvPr id="4" name="object 4"/>
          <p:cNvSpPr txBox="1"/>
          <p:nvPr/>
        </p:nvSpPr>
        <p:spPr>
          <a:xfrm>
            <a:off x="1017647" y="3585438"/>
            <a:ext cx="9251315" cy="635000"/>
          </a:xfrm>
          <a:prstGeom prst="rect">
            <a:avLst/>
          </a:prstGeom>
        </p:spPr>
        <p:txBody>
          <a:bodyPr vert="horz" wrap="square" lIns="0" tIns="12700" rIns="0" bIns="0" rtlCol="0">
            <a:spAutoFit/>
          </a:bodyPr>
          <a:lstStyle/>
          <a:p>
            <a:pPr marL="12700">
              <a:lnSpc>
                <a:spcPct val="100000"/>
              </a:lnSpc>
              <a:spcBef>
                <a:spcPts val="100"/>
              </a:spcBef>
            </a:pPr>
            <a:r>
              <a:rPr sz="4000" b="1" dirty="0">
                <a:latin typeface="Calibri"/>
                <a:cs typeface="Calibri"/>
              </a:rPr>
              <a:t>Programa</a:t>
            </a:r>
            <a:r>
              <a:rPr sz="4000" b="1" spc="-105" dirty="0">
                <a:latin typeface="Calibri"/>
                <a:cs typeface="Calibri"/>
              </a:rPr>
              <a:t> </a:t>
            </a:r>
            <a:r>
              <a:rPr sz="4000" b="1" dirty="0">
                <a:latin typeface="Calibri"/>
                <a:cs typeface="Calibri"/>
              </a:rPr>
              <a:t>Articulación</a:t>
            </a:r>
            <a:r>
              <a:rPr sz="4000" b="1" spc="-105" dirty="0">
                <a:latin typeface="Calibri"/>
                <a:cs typeface="Calibri"/>
              </a:rPr>
              <a:t> </a:t>
            </a:r>
            <a:r>
              <a:rPr sz="4000" b="1" dirty="0">
                <a:latin typeface="Calibri"/>
                <a:cs typeface="Calibri"/>
              </a:rPr>
              <a:t>con</a:t>
            </a:r>
            <a:r>
              <a:rPr sz="4000" b="1" spc="-105" dirty="0">
                <a:latin typeface="Calibri"/>
                <a:cs typeface="Calibri"/>
              </a:rPr>
              <a:t> </a:t>
            </a:r>
            <a:r>
              <a:rPr sz="4000" b="1" dirty="0">
                <a:latin typeface="Calibri"/>
                <a:cs typeface="Calibri"/>
              </a:rPr>
              <a:t>la</a:t>
            </a:r>
            <a:r>
              <a:rPr sz="4000" b="1" spc="-105" dirty="0">
                <a:latin typeface="Calibri"/>
                <a:cs typeface="Calibri"/>
              </a:rPr>
              <a:t> </a:t>
            </a:r>
            <a:r>
              <a:rPr sz="4000" b="1" dirty="0">
                <a:latin typeface="Calibri"/>
                <a:cs typeface="Calibri"/>
              </a:rPr>
              <a:t>Media</a:t>
            </a:r>
            <a:r>
              <a:rPr sz="4000" b="1" spc="-105" dirty="0">
                <a:latin typeface="Calibri"/>
                <a:cs typeface="Calibri"/>
              </a:rPr>
              <a:t> </a:t>
            </a:r>
            <a:r>
              <a:rPr sz="4000" b="1" spc="-10" dirty="0">
                <a:latin typeface="Calibri"/>
                <a:cs typeface="Calibri"/>
              </a:rPr>
              <a:t>Técnica</a:t>
            </a:r>
            <a:endParaRPr sz="4000">
              <a:latin typeface="Calibri"/>
              <a:cs typeface="Calibri"/>
            </a:endParaRPr>
          </a:p>
        </p:txBody>
      </p:sp>
      <p:sp>
        <p:nvSpPr>
          <p:cNvPr id="5" name="object 5"/>
          <p:cNvSpPr txBox="1"/>
          <p:nvPr/>
        </p:nvSpPr>
        <p:spPr>
          <a:xfrm>
            <a:off x="9105900" y="4915708"/>
            <a:ext cx="1945639" cy="829310"/>
          </a:xfrm>
          <a:prstGeom prst="rect">
            <a:avLst/>
          </a:prstGeom>
          <a:ln w="9525">
            <a:solidFill>
              <a:srgbClr val="000000"/>
            </a:solidFill>
          </a:ln>
        </p:spPr>
        <p:txBody>
          <a:bodyPr vert="horz" wrap="square" lIns="0" tIns="29845" rIns="0" bIns="0" rtlCol="0">
            <a:spAutoFit/>
          </a:bodyPr>
          <a:lstStyle/>
          <a:p>
            <a:pPr marL="388620">
              <a:lnSpc>
                <a:spcPct val="100000"/>
              </a:lnSpc>
              <a:spcBef>
                <a:spcPts val="235"/>
              </a:spcBef>
            </a:pPr>
            <a:r>
              <a:rPr sz="1600" dirty="0">
                <a:latin typeface="Times New Roman"/>
                <a:cs typeface="Times New Roman"/>
              </a:rPr>
              <a:t>Marca</a:t>
            </a:r>
            <a:r>
              <a:rPr sz="1600" spc="-60" dirty="0">
                <a:latin typeface="Times New Roman"/>
                <a:cs typeface="Times New Roman"/>
              </a:rPr>
              <a:t> </a:t>
            </a:r>
            <a:r>
              <a:rPr sz="1600" spc="-10" dirty="0">
                <a:latin typeface="Times New Roman"/>
                <a:cs typeface="Times New Roman"/>
              </a:rPr>
              <a:t>externa</a:t>
            </a:r>
            <a:endParaRPr sz="1600">
              <a:latin typeface="Times New Roman"/>
              <a:cs typeface="Times New Roman"/>
            </a:endParaRPr>
          </a:p>
          <a:p>
            <a:pPr marL="85090" marR="110489">
              <a:lnSpc>
                <a:spcPct val="100000"/>
              </a:lnSpc>
              <a:spcBef>
                <a:spcPts val="270"/>
              </a:spcBef>
            </a:pPr>
            <a:r>
              <a:rPr sz="1000" b="1" spc="-10" dirty="0">
                <a:solidFill>
                  <a:srgbClr val="3F3F3F"/>
                </a:solidFill>
                <a:latin typeface="Calibri"/>
                <a:cs typeface="Calibri"/>
              </a:rPr>
              <a:t>NOTA:</a:t>
            </a:r>
            <a:r>
              <a:rPr sz="1000" b="1" spc="-75" dirty="0">
                <a:solidFill>
                  <a:srgbClr val="3F3F3F"/>
                </a:solidFill>
                <a:latin typeface="Calibri"/>
                <a:cs typeface="Calibri"/>
              </a:rPr>
              <a:t> </a:t>
            </a:r>
            <a:r>
              <a:rPr sz="1000" dirty="0">
                <a:solidFill>
                  <a:srgbClr val="3F3F3F"/>
                </a:solidFill>
                <a:latin typeface="Calibri"/>
                <a:cs typeface="Calibri"/>
              </a:rPr>
              <a:t>El</a:t>
            </a:r>
            <a:r>
              <a:rPr sz="1000" spc="-15" dirty="0">
                <a:solidFill>
                  <a:srgbClr val="3F3F3F"/>
                </a:solidFill>
                <a:latin typeface="Calibri"/>
                <a:cs typeface="Calibri"/>
              </a:rPr>
              <a:t> </a:t>
            </a:r>
            <a:r>
              <a:rPr sz="1000" dirty="0">
                <a:solidFill>
                  <a:srgbClr val="3F3F3F"/>
                </a:solidFill>
                <a:latin typeface="Calibri"/>
                <a:cs typeface="Calibri"/>
              </a:rPr>
              <a:t>tamaño</a:t>
            </a:r>
            <a:r>
              <a:rPr sz="1000" spc="-10" dirty="0">
                <a:solidFill>
                  <a:srgbClr val="3F3F3F"/>
                </a:solidFill>
                <a:latin typeface="Calibri"/>
                <a:cs typeface="Calibri"/>
              </a:rPr>
              <a:t> </a:t>
            </a:r>
            <a:r>
              <a:rPr sz="1000" dirty="0">
                <a:solidFill>
                  <a:srgbClr val="3F3F3F"/>
                </a:solidFill>
                <a:latin typeface="Calibri"/>
                <a:cs typeface="Calibri"/>
              </a:rPr>
              <a:t>del</a:t>
            </a:r>
            <a:r>
              <a:rPr sz="1000" spc="-10" dirty="0">
                <a:solidFill>
                  <a:srgbClr val="3F3F3F"/>
                </a:solidFill>
                <a:latin typeface="Calibri"/>
                <a:cs typeface="Calibri"/>
              </a:rPr>
              <a:t> </a:t>
            </a:r>
            <a:r>
              <a:rPr sz="1000" dirty="0">
                <a:solidFill>
                  <a:srgbClr val="3F3F3F"/>
                </a:solidFill>
                <a:latin typeface="Calibri"/>
                <a:cs typeface="Calibri"/>
              </a:rPr>
              <a:t>logo</a:t>
            </a:r>
            <a:r>
              <a:rPr sz="1000" spc="-5" dirty="0">
                <a:solidFill>
                  <a:srgbClr val="3F3F3F"/>
                </a:solidFill>
                <a:latin typeface="Calibri"/>
                <a:cs typeface="Calibri"/>
              </a:rPr>
              <a:t> </a:t>
            </a:r>
            <a:r>
              <a:rPr sz="1000" dirty="0">
                <a:solidFill>
                  <a:srgbClr val="3F3F3F"/>
                </a:solidFill>
                <a:latin typeface="Calibri"/>
                <a:cs typeface="Calibri"/>
              </a:rPr>
              <a:t>de</a:t>
            </a:r>
            <a:r>
              <a:rPr sz="1000" spc="-10" dirty="0">
                <a:solidFill>
                  <a:srgbClr val="3F3F3F"/>
                </a:solidFill>
                <a:latin typeface="Calibri"/>
                <a:cs typeface="Calibri"/>
              </a:rPr>
              <a:t> </a:t>
            </a:r>
            <a:r>
              <a:rPr sz="1000" spc="-25" dirty="0">
                <a:solidFill>
                  <a:srgbClr val="3F3F3F"/>
                </a:solidFill>
                <a:latin typeface="Calibri"/>
                <a:cs typeface="Calibri"/>
              </a:rPr>
              <a:t>la</a:t>
            </a:r>
            <a:r>
              <a:rPr sz="1000" dirty="0">
                <a:solidFill>
                  <a:srgbClr val="3F3F3F"/>
                </a:solidFill>
                <a:latin typeface="Calibri"/>
                <a:cs typeface="Calibri"/>
              </a:rPr>
              <a:t> marca</a:t>
            </a:r>
            <a:r>
              <a:rPr sz="1000" spc="-30" dirty="0">
                <a:solidFill>
                  <a:srgbClr val="3F3F3F"/>
                </a:solidFill>
                <a:latin typeface="Calibri"/>
                <a:cs typeface="Calibri"/>
              </a:rPr>
              <a:t> </a:t>
            </a:r>
            <a:r>
              <a:rPr sz="1000" dirty="0">
                <a:solidFill>
                  <a:srgbClr val="3F3F3F"/>
                </a:solidFill>
                <a:latin typeface="Calibri"/>
                <a:cs typeface="Calibri"/>
              </a:rPr>
              <a:t>externa</a:t>
            </a:r>
            <a:r>
              <a:rPr sz="1000" spc="-25" dirty="0">
                <a:solidFill>
                  <a:srgbClr val="3F3F3F"/>
                </a:solidFill>
                <a:latin typeface="Calibri"/>
                <a:cs typeface="Calibri"/>
              </a:rPr>
              <a:t> </a:t>
            </a:r>
            <a:r>
              <a:rPr sz="1000" dirty="0">
                <a:solidFill>
                  <a:srgbClr val="3F3F3F"/>
                </a:solidFill>
                <a:latin typeface="Calibri"/>
                <a:cs typeface="Calibri"/>
              </a:rPr>
              <a:t>no</a:t>
            </a:r>
            <a:r>
              <a:rPr sz="1000" spc="-30" dirty="0">
                <a:solidFill>
                  <a:srgbClr val="3F3F3F"/>
                </a:solidFill>
                <a:latin typeface="Calibri"/>
                <a:cs typeface="Calibri"/>
              </a:rPr>
              <a:t> </a:t>
            </a:r>
            <a:r>
              <a:rPr sz="1000" dirty="0">
                <a:solidFill>
                  <a:srgbClr val="3F3F3F"/>
                </a:solidFill>
                <a:latin typeface="Calibri"/>
                <a:cs typeface="Calibri"/>
              </a:rPr>
              <a:t>debe</a:t>
            </a:r>
            <a:r>
              <a:rPr sz="1000" spc="-25" dirty="0">
                <a:solidFill>
                  <a:srgbClr val="3F3F3F"/>
                </a:solidFill>
                <a:latin typeface="Calibri"/>
                <a:cs typeface="Calibri"/>
              </a:rPr>
              <a:t> </a:t>
            </a:r>
            <a:r>
              <a:rPr sz="1000" dirty="0">
                <a:solidFill>
                  <a:srgbClr val="3F3F3F"/>
                </a:solidFill>
                <a:latin typeface="Calibri"/>
                <a:cs typeface="Calibri"/>
              </a:rPr>
              <a:t>superar</a:t>
            </a:r>
            <a:r>
              <a:rPr sz="1000" spc="-30" dirty="0">
                <a:solidFill>
                  <a:srgbClr val="3F3F3F"/>
                </a:solidFill>
                <a:latin typeface="Calibri"/>
                <a:cs typeface="Calibri"/>
              </a:rPr>
              <a:t> </a:t>
            </a:r>
            <a:r>
              <a:rPr sz="1000" spc="-25" dirty="0">
                <a:solidFill>
                  <a:srgbClr val="3F3F3F"/>
                </a:solidFill>
                <a:latin typeface="Calibri"/>
                <a:cs typeface="Calibri"/>
              </a:rPr>
              <a:t>el</a:t>
            </a:r>
            <a:r>
              <a:rPr sz="1000" dirty="0">
                <a:solidFill>
                  <a:srgbClr val="3F3F3F"/>
                </a:solidFill>
                <a:latin typeface="Calibri"/>
                <a:cs typeface="Calibri"/>
              </a:rPr>
              <a:t> tamaño</a:t>
            </a:r>
            <a:r>
              <a:rPr sz="1000" spc="-20" dirty="0">
                <a:solidFill>
                  <a:srgbClr val="3F3F3F"/>
                </a:solidFill>
                <a:latin typeface="Calibri"/>
                <a:cs typeface="Calibri"/>
              </a:rPr>
              <a:t> </a:t>
            </a:r>
            <a:r>
              <a:rPr sz="1000" dirty="0">
                <a:solidFill>
                  <a:srgbClr val="3F3F3F"/>
                </a:solidFill>
                <a:latin typeface="Calibri"/>
                <a:cs typeface="Calibri"/>
              </a:rPr>
              <a:t>del</a:t>
            </a:r>
            <a:r>
              <a:rPr sz="1000" spc="-20" dirty="0">
                <a:solidFill>
                  <a:srgbClr val="3F3F3F"/>
                </a:solidFill>
                <a:latin typeface="Calibri"/>
                <a:cs typeface="Calibri"/>
              </a:rPr>
              <a:t> </a:t>
            </a:r>
            <a:r>
              <a:rPr sz="1000" dirty="0">
                <a:solidFill>
                  <a:srgbClr val="3F3F3F"/>
                </a:solidFill>
                <a:latin typeface="Calibri"/>
                <a:cs typeface="Calibri"/>
              </a:rPr>
              <a:t>logo</a:t>
            </a:r>
            <a:r>
              <a:rPr sz="1000" spc="-20" dirty="0">
                <a:solidFill>
                  <a:srgbClr val="3F3F3F"/>
                </a:solidFill>
                <a:latin typeface="Calibri"/>
                <a:cs typeface="Calibri"/>
              </a:rPr>
              <a:t> SENA.</a:t>
            </a:r>
            <a:endParaRPr sz="10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381000"/>
            <a:ext cx="6096000" cy="751488"/>
          </a:xfrm>
          <a:prstGeom prst="rect">
            <a:avLst/>
          </a:prstGeom>
        </p:spPr>
        <p:txBody>
          <a:bodyPr vert="horz" wrap="square" lIns="0" tIns="12700" rIns="0" bIns="0" rtlCol="0">
            <a:spAutoFit/>
          </a:bodyPr>
          <a:lstStyle/>
          <a:p>
            <a:pPr marL="12700">
              <a:lnSpc>
                <a:spcPct val="100000"/>
              </a:lnSpc>
              <a:spcBef>
                <a:spcPts val="100"/>
              </a:spcBef>
            </a:pPr>
            <a:r>
              <a:rPr sz="4800" dirty="0"/>
              <a:t>OBJETIVOS</a:t>
            </a:r>
            <a:r>
              <a:rPr sz="4800" spc="-50" dirty="0"/>
              <a:t> </a:t>
            </a:r>
            <a:r>
              <a:rPr lang="es-CO" sz="4800" dirty="0" smtClean="0"/>
              <a:t>ESPECIFICOS</a:t>
            </a:r>
            <a:endParaRPr sz="4800" dirty="0"/>
          </a:p>
        </p:txBody>
      </p:sp>
      <p:sp>
        <p:nvSpPr>
          <p:cNvPr id="6" name="Rectángulo 5"/>
          <p:cNvSpPr/>
          <p:nvPr/>
        </p:nvSpPr>
        <p:spPr>
          <a:xfrm>
            <a:off x="256674" y="1667301"/>
            <a:ext cx="7744326" cy="5170646"/>
          </a:xfrm>
          <a:prstGeom prst="rect">
            <a:avLst/>
          </a:prstGeom>
        </p:spPr>
        <p:txBody>
          <a:bodyPr wrap="square">
            <a:spAutoFit/>
          </a:bodyPr>
          <a:lstStyle/>
          <a:p>
            <a:pPr marL="342900" indent="-342900" algn="just">
              <a:buFont typeface="Wingdings" panose="05000000000000000000" pitchFamily="2" charset="2"/>
              <a:buChar char="Ø"/>
            </a:pPr>
            <a:r>
              <a:rPr lang="es-MX" sz="2400" dirty="0" smtClean="0"/>
              <a:t>Diseñar y armar el prototipo del dispositivo, creando su estructura, organizando sus partes electrónicas y realizando las pruebas necesarias para asegurarse de que todos los componentes estén bien conectados y funcionen correctamente.</a:t>
            </a:r>
          </a:p>
          <a:p>
            <a:pPr algn="just"/>
            <a:endParaRPr lang="es-MX" sz="2400" dirty="0" smtClean="0"/>
          </a:p>
          <a:p>
            <a:pPr marL="342900" indent="-342900" algn="just">
              <a:buFont typeface="Wingdings" panose="05000000000000000000" pitchFamily="2" charset="2"/>
              <a:buChar char="Ø"/>
            </a:pPr>
            <a:r>
              <a:rPr lang="es-MX" sz="2400" dirty="0" smtClean="0"/>
              <a:t>Realizar pruebas piloto del dispositivo en manglares seleccionados para comprobar que funciona bien en condiciones reales, instalándolo en varios sitios del Pacífico colombiano y tomando mediciones durante un periodo prolongado con el apoyo de las comunidades y autoridade</a:t>
            </a:r>
            <a:r>
              <a:rPr lang="es-MX" sz="2400" dirty="0" smtClean="0"/>
              <a:t>s l</a:t>
            </a:r>
            <a:r>
              <a:rPr lang="es-MX" sz="2400" dirty="0" smtClean="0"/>
              <a:t>ocales.</a:t>
            </a:r>
          </a:p>
          <a:p>
            <a:pPr algn="just"/>
            <a:endParaRPr lang="es-MX" sz="2400" dirty="0" smtClean="0"/>
          </a:p>
          <a:p>
            <a:pPr algn="just"/>
            <a:endParaRPr lang="es-MX" dirty="0" smtClean="0"/>
          </a:p>
        </p:txBody>
      </p:sp>
      <p:pic>
        <p:nvPicPr>
          <p:cNvPr id="3" name="Imagen 2"/>
          <p:cNvPicPr>
            <a:picLocks noChangeAspect="1"/>
          </p:cNvPicPr>
          <p:nvPr/>
        </p:nvPicPr>
        <p:blipFill>
          <a:blip r:embed="rId2"/>
          <a:stretch>
            <a:fillRect/>
          </a:stretch>
        </p:blipFill>
        <p:spPr>
          <a:xfrm>
            <a:off x="8229600" y="2057400"/>
            <a:ext cx="3657917" cy="3657917"/>
          </a:xfrm>
          <a:prstGeom prst="rect">
            <a:avLst/>
          </a:prstGeom>
        </p:spPr>
      </p:pic>
    </p:spTree>
    <p:extLst>
      <p:ext uri="{BB962C8B-B14F-4D97-AF65-F5344CB8AC3E}">
        <p14:creationId xmlns:p14="http://schemas.microsoft.com/office/powerpoint/2010/main" val="1841295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231104"/>
            <a:ext cx="8382000" cy="623260"/>
          </a:xfrm>
          <a:prstGeom prst="rect">
            <a:avLst/>
          </a:prstGeom>
        </p:spPr>
        <p:txBody>
          <a:bodyPr vert="horz" wrap="square" lIns="0" tIns="68592" rIns="0" bIns="0" rtlCol="0">
            <a:spAutoFit/>
          </a:bodyPr>
          <a:lstStyle/>
          <a:p>
            <a:pPr marL="1449705" algn="l">
              <a:lnSpc>
                <a:spcPct val="100000"/>
              </a:lnSpc>
              <a:spcBef>
                <a:spcPts val="100"/>
              </a:spcBef>
            </a:pPr>
            <a:r>
              <a:rPr spc="-10" dirty="0"/>
              <a:t>IDENTIFICACIÓN</a:t>
            </a:r>
            <a:r>
              <a:rPr spc="-45" dirty="0"/>
              <a:t> </a:t>
            </a:r>
            <a:r>
              <a:rPr dirty="0"/>
              <a:t>DEL</a:t>
            </a:r>
            <a:r>
              <a:rPr spc="-45" dirty="0"/>
              <a:t> </a:t>
            </a:r>
            <a:r>
              <a:rPr spc="-10" dirty="0"/>
              <a:t>PROYECTO</a:t>
            </a:r>
          </a:p>
        </p:txBody>
      </p:sp>
      <p:sp>
        <p:nvSpPr>
          <p:cNvPr id="4" name="Rectángulo 3"/>
          <p:cNvSpPr/>
          <p:nvPr/>
        </p:nvSpPr>
        <p:spPr>
          <a:xfrm>
            <a:off x="469232" y="1219200"/>
            <a:ext cx="11125199" cy="2308324"/>
          </a:xfrm>
          <a:prstGeom prst="rect">
            <a:avLst/>
          </a:prstGeom>
        </p:spPr>
        <p:txBody>
          <a:bodyPr wrap="square">
            <a:spAutoFit/>
          </a:bodyPr>
          <a:lstStyle/>
          <a:p>
            <a:r>
              <a:rPr lang="es-MX" dirty="0" smtClean="0"/>
              <a:t>DESCRIPCION </a:t>
            </a:r>
          </a:p>
          <a:p>
            <a:endParaRPr lang="es-MX" dirty="0" smtClean="0"/>
          </a:p>
          <a:p>
            <a:pPr algn="just"/>
            <a:r>
              <a:rPr lang="es-MX" dirty="0" smtClean="0"/>
              <a:t>El proyecto consiste en el desarrollo de un dispositivo electrónico con forma de pequeño submarino, diseñado para operar como un equipo semisumergible. En su estructura externa incorpora dos propulsores, tres sensores ambientales y una ventana ubicada en la parte inferior para la observación directa del entorno. En su interior aloja dos placas electrónicas dispuestas en línea, una batería frontal, un módulo de comunicación </a:t>
            </a:r>
            <a:r>
              <a:rPr lang="es-MX" dirty="0" err="1" smtClean="0"/>
              <a:t>LoRa</a:t>
            </a:r>
            <a:r>
              <a:rPr lang="es-MX" dirty="0" smtClean="0"/>
              <a:t> y una cámara Kinect, integrados para permitir la navegación autónoma y la recolección precisa de datos del ecosistema.</a:t>
            </a:r>
            <a:endParaRPr lang="es-MX" dirty="0"/>
          </a:p>
        </p:txBody>
      </p:sp>
      <p:graphicFrame>
        <p:nvGraphicFramePr>
          <p:cNvPr id="5" name="Diagrama 4"/>
          <p:cNvGraphicFramePr/>
          <p:nvPr>
            <p:extLst>
              <p:ext uri="{D42A27DB-BD31-4B8C-83A1-F6EECF244321}">
                <p14:modId xmlns:p14="http://schemas.microsoft.com/office/powerpoint/2010/main" val="3027296523"/>
              </p:ext>
            </p:extLst>
          </p:nvPr>
        </p:nvGraphicFramePr>
        <p:xfrm>
          <a:off x="794327" y="3657600"/>
          <a:ext cx="10407073" cy="284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68592" rIns="0" bIns="0" rtlCol="0">
            <a:spAutoFit/>
          </a:bodyPr>
          <a:lstStyle/>
          <a:p>
            <a:pPr marL="1464310">
              <a:lnSpc>
                <a:spcPct val="100000"/>
              </a:lnSpc>
              <a:spcBef>
                <a:spcPts val="100"/>
              </a:spcBef>
            </a:pPr>
            <a:r>
              <a:rPr dirty="0"/>
              <a:t>DESCRIPCIÓN</a:t>
            </a:r>
            <a:r>
              <a:rPr spc="-50" dirty="0"/>
              <a:t> </a:t>
            </a:r>
            <a:r>
              <a:rPr dirty="0"/>
              <a:t>DE</a:t>
            </a:r>
            <a:r>
              <a:rPr spc="-45" dirty="0"/>
              <a:t> </a:t>
            </a:r>
            <a:r>
              <a:rPr dirty="0"/>
              <a:t>LA</a:t>
            </a:r>
            <a:r>
              <a:rPr spc="-45" dirty="0"/>
              <a:t> </a:t>
            </a:r>
            <a:r>
              <a:rPr spc="-10" dirty="0"/>
              <a:t>NECESIDAD</a:t>
            </a:r>
          </a:p>
        </p:txBody>
      </p:sp>
      <p:graphicFrame>
        <p:nvGraphicFramePr>
          <p:cNvPr id="6" name="Diagrama 5"/>
          <p:cNvGraphicFramePr/>
          <p:nvPr>
            <p:extLst>
              <p:ext uri="{D42A27DB-BD31-4B8C-83A1-F6EECF244321}">
                <p14:modId xmlns:p14="http://schemas.microsoft.com/office/powerpoint/2010/main" val="2401128212"/>
              </p:ext>
            </p:extLst>
          </p:nvPr>
        </p:nvGraphicFramePr>
        <p:xfrm>
          <a:off x="990600" y="970125"/>
          <a:ext cx="10287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28874" y="451230"/>
            <a:ext cx="6142990" cy="574040"/>
          </a:xfrm>
          <a:prstGeom prst="rect">
            <a:avLst/>
          </a:prstGeom>
        </p:spPr>
        <p:txBody>
          <a:bodyPr vert="horz" wrap="square" lIns="0" tIns="12700" rIns="0" bIns="0" rtlCol="0">
            <a:spAutoFit/>
          </a:bodyPr>
          <a:lstStyle/>
          <a:p>
            <a:pPr marL="12700">
              <a:lnSpc>
                <a:spcPct val="100000"/>
              </a:lnSpc>
              <a:spcBef>
                <a:spcPts val="100"/>
              </a:spcBef>
            </a:pPr>
            <a:r>
              <a:rPr dirty="0"/>
              <a:t>EVIDENCIAS</a:t>
            </a:r>
            <a:r>
              <a:rPr spc="-65" dirty="0"/>
              <a:t> </a:t>
            </a:r>
            <a:r>
              <a:rPr dirty="0"/>
              <a:t>FASE</a:t>
            </a:r>
            <a:r>
              <a:rPr spc="-60" dirty="0"/>
              <a:t> </a:t>
            </a:r>
            <a:r>
              <a:rPr spc="-10" dirty="0"/>
              <a:t>DIAGNÓSTICO</a:t>
            </a:r>
          </a:p>
        </p:txBody>
      </p:sp>
      <p:pic>
        <p:nvPicPr>
          <p:cNvPr id="5" name="Imagen 4"/>
          <p:cNvPicPr>
            <a:picLocks noChangeAspect="1"/>
          </p:cNvPicPr>
          <p:nvPr/>
        </p:nvPicPr>
        <p:blipFill>
          <a:blip r:embed="rId2"/>
          <a:stretch>
            <a:fillRect/>
          </a:stretch>
        </p:blipFill>
        <p:spPr>
          <a:xfrm>
            <a:off x="457200" y="1371600"/>
            <a:ext cx="11125200" cy="4480922"/>
          </a:xfrm>
          <a:prstGeom prst="rect">
            <a:avLst/>
          </a:prstGeom>
        </p:spPr>
      </p:pic>
      <p:sp>
        <p:nvSpPr>
          <p:cNvPr id="6" name="CuadroTexto 5"/>
          <p:cNvSpPr txBox="1"/>
          <p:nvPr/>
        </p:nvSpPr>
        <p:spPr>
          <a:xfrm>
            <a:off x="1524000" y="6019800"/>
            <a:ext cx="7193280" cy="600164"/>
          </a:xfrm>
          <a:prstGeom prst="rect">
            <a:avLst/>
          </a:prstGeom>
          <a:noFill/>
        </p:spPr>
        <p:txBody>
          <a:bodyPr wrap="square" rtlCol="0">
            <a:spAutoFit/>
          </a:bodyPr>
          <a:lstStyle/>
          <a:p>
            <a:pPr marL="342900" indent="-342900">
              <a:buAutoNum type="arabicPeriod"/>
            </a:pPr>
            <a:r>
              <a:rPr lang="es-MX" sz="1100" dirty="0" smtClean="0"/>
              <a:t>IDEAM</a:t>
            </a:r>
            <a:r>
              <a:rPr lang="es-MX" sz="1100" dirty="0"/>
              <a:t>. (2022). </a:t>
            </a:r>
            <a:r>
              <a:rPr lang="es-MX" sz="1100" i="1" dirty="0"/>
              <a:t>Informe técnico del estado de los ecosistemas de manglar en Colombia</a:t>
            </a:r>
            <a:r>
              <a:rPr lang="es-MX" sz="1100" dirty="0" smtClean="0"/>
              <a:t>.</a:t>
            </a:r>
          </a:p>
          <a:p>
            <a:pPr marL="342900" indent="-342900">
              <a:buAutoNum type="arabicPeriod"/>
            </a:pPr>
            <a:r>
              <a:rPr lang="es-MX" sz="1100" dirty="0" smtClean="0"/>
              <a:t>Semillas.org.co</a:t>
            </a:r>
          </a:p>
          <a:p>
            <a:pPr marL="342900" indent="-342900">
              <a:buAutoNum type="arabicPeriod"/>
            </a:pPr>
            <a:endParaRPr lang="es-CO"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28874" y="451230"/>
            <a:ext cx="6142990" cy="574040"/>
          </a:xfrm>
          <a:prstGeom prst="rect">
            <a:avLst/>
          </a:prstGeom>
        </p:spPr>
        <p:txBody>
          <a:bodyPr vert="horz" wrap="square" lIns="0" tIns="12700" rIns="0" bIns="0" rtlCol="0">
            <a:spAutoFit/>
          </a:bodyPr>
          <a:lstStyle/>
          <a:p>
            <a:pPr marL="12700">
              <a:lnSpc>
                <a:spcPct val="100000"/>
              </a:lnSpc>
              <a:spcBef>
                <a:spcPts val="100"/>
              </a:spcBef>
            </a:pPr>
            <a:r>
              <a:rPr dirty="0"/>
              <a:t>EVIDENCIAS</a:t>
            </a:r>
            <a:r>
              <a:rPr spc="-65" dirty="0"/>
              <a:t> </a:t>
            </a:r>
            <a:r>
              <a:rPr dirty="0"/>
              <a:t>FASE</a:t>
            </a:r>
            <a:r>
              <a:rPr spc="-60" dirty="0"/>
              <a:t> </a:t>
            </a:r>
            <a:r>
              <a:rPr spc="-10" dirty="0"/>
              <a:t>DIAGNÓSTICO</a:t>
            </a:r>
          </a:p>
        </p:txBody>
      </p:sp>
      <p:graphicFrame>
        <p:nvGraphicFramePr>
          <p:cNvPr id="4" name="Diagrama 3"/>
          <p:cNvGraphicFramePr/>
          <p:nvPr>
            <p:extLst>
              <p:ext uri="{D42A27DB-BD31-4B8C-83A1-F6EECF244321}">
                <p14:modId xmlns:p14="http://schemas.microsoft.com/office/powerpoint/2010/main" val="553095145"/>
              </p:ext>
            </p:extLst>
          </p:nvPr>
        </p:nvGraphicFramePr>
        <p:xfrm>
          <a:off x="413969" y="1219200"/>
          <a:ext cx="10972800" cy="5113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8021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8592" rIns="0" bIns="0" rtlCol="0">
            <a:spAutoFit/>
          </a:bodyPr>
          <a:lstStyle/>
          <a:p>
            <a:pPr marL="1947545">
              <a:lnSpc>
                <a:spcPct val="100000"/>
              </a:lnSpc>
              <a:spcBef>
                <a:spcPts val="100"/>
              </a:spcBef>
            </a:pPr>
            <a:r>
              <a:rPr dirty="0"/>
              <a:t>EJECUCIÓN</a:t>
            </a:r>
            <a:r>
              <a:rPr spc="-50" dirty="0"/>
              <a:t> </a:t>
            </a:r>
            <a:r>
              <a:rPr dirty="0"/>
              <a:t>DEL</a:t>
            </a:r>
            <a:r>
              <a:rPr spc="-50" dirty="0"/>
              <a:t> </a:t>
            </a:r>
            <a:r>
              <a:rPr spc="-10" dirty="0"/>
              <a:t>PROYECTO</a:t>
            </a:r>
          </a:p>
        </p:txBody>
      </p:sp>
      <p:sp>
        <p:nvSpPr>
          <p:cNvPr id="5" name="Proceso alternativo 4"/>
          <p:cNvSpPr/>
          <p:nvPr/>
        </p:nvSpPr>
        <p:spPr>
          <a:xfrm>
            <a:off x="1814099" y="1182889"/>
            <a:ext cx="905524" cy="3351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t>INICIO</a:t>
            </a:r>
            <a:endParaRPr lang="es-CO" sz="1400" dirty="0"/>
          </a:p>
        </p:txBody>
      </p:sp>
      <p:sp>
        <p:nvSpPr>
          <p:cNvPr id="6" name="Rectángulo 5"/>
          <p:cNvSpPr/>
          <p:nvPr/>
        </p:nvSpPr>
        <p:spPr>
          <a:xfrm>
            <a:off x="1759863" y="2056689"/>
            <a:ext cx="1089031" cy="614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t>FIRST LEGO LEAGUE</a:t>
            </a:r>
            <a:endParaRPr lang="es-CO" sz="1200" dirty="0"/>
          </a:p>
        </p:txBody>
      </p:sp>
      <p:sp>
        <p:nvSpPr>
          <p:cNvPr id="7" name="Documento 6"/>
          <p:cNvSpPr/>
          <p:nvPr/>
        </p:nvSpPr>
        <p:spPr>
          <a:xfrm>
            <a:off x="3447142" y="2056689"/>
            <a:ext cx="1296656" cy="105783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smtClean="0"/>
              <a:t>Requerimientos de la FLL : PROYECTO INNOVADOR EN OCEANOS</a:t>
            </a:r>
            <a:endParaRPr lang="es-CO" sz="1050" dirty="0"/>
          </a:p>
        </p:txBody>
      </p:sp>
      <p:sp>
        <p:nvSpPr>
          <p:cNvPr id="8" name="Decisión 7"/>
          <p:cNvSpPr/>
          <p:nvPr/>
        </p:nvSpPr>
        <p:spPr>
          <a:xfrm>
            <a:off x="1451924" y="3202669"/>
            <a:ext cx="1629873" cy="103655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dirty="0" smtClean="0"/>
              <a:t>Se cumplen los requisitos de la FLL</a:t>
            </a:r>
            <a:endParaRPr lang="es-CO" sz="1400" dirty="0"/>
          </a:p>
        </p:txBody>
      </p:sp>
      <p:sp>
        <p:nvSpPr>
          <p:cNvPr id="9" name="Proceso 8"/>
          <p:cNvSpPr/>
          <p:nvPr/>
        </p:nvSpPr>
        <p:spPr>
          <a:xfrm>
            <a:off x="3630719" y="3389104"/>
            <a:ext cx="1484139" cy="9912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smtClean="0"/>
              <a:t>Diseño del proyecto</a:t>
            </a:r>
          </a:p>
          <a:p>
            <a:pPr algn="ctr"/>
            <a:r>
              <a:rPr lang="es-CO" sz="1600" dirty="0" smtClean="0"/>
              <a:t>(MANGLEYE)</a:t>
            </a:r>
            <a:endParaRPr lang="es-CO" dirty="0"/>
          </a:p>
        </p:txBody>
      </p:sp>
      <p:sp>
        <p:nvSpPr>
          <p:cNvPr id="11" name="Proceso 10"/>
          <p:cNvSpPr/>
          <p:nvPr/>
        </p:nvSpPr>
        <p:spPr>
          <a:xfrm>
            <a:off x="6381173" y="3699226"/>
            <a:ext cx="1518768" cy="9236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t>Calibración de sensores: </a:t>
            </a:r>
            <a:r>
              <a:rPr lang="es-CO" sz="1200" dirty="0" err="1" smtClean="0"/>
              <a:t>Ph</a:t>
            </a:r>
            <a:r>
              <a:rPr lang="es-CO" sz="1200" dirty="0" smtClean="0"/>
              <a:t>, turbidez y temperatura</a:t>
            </a:r>
            <a:endParaRPr lang="es-CO" dirty="0"/>
          </a:p>
        </p:txBody>
      </p:sp>
      <p:sp>
        <p:nvSpPr>
          <p:cNvPr id="12" name="Proceso 11"/>
          <p:cNvSpPr/>
          <p:nvPr/>
        </p:nvSpPr>
        <p:spPr>
          <a:xfrm>
            <a:off x="8014481" y="1430308"/>
            <a:ext cx="1514556" cy="9008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t>ARMADO DEL DISPOSITIVO </a:t>
            </a:r>
          </a:p>
          <a:p>
            <a:pPr algn="ctr"/>
            <a:r>
              <a:rPr lang="es-CO" sz="1400" dirty="0" smtClean="0"/>
              <a:t>M.A.N.G.O</a:t>
            </a:r>
            <a:endParaRPr lang="es-CO" sz="1400" dirty="0"/>
          </a:p>
        </p:txBody>
      </p:sp>
      <p:sp>
        <p:nvSpPr>
          <p:cNvPr id="13" name="Proceso 12"/>
          <p:cNvSpPr/>
          <p:nvPr/>
        </p:nvSpPr>
        <p:spPr>
          <a:xfrm>
            <a:off x="3642008" y="4985610"/>
            <a:ext cx="1587306" cy="9793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t>PROCESO DE GRADUACION COLEGIO COMFANDI EL PRADO</a:t>
            </a:r>
            <a:endParaRPr lang="es-CO" sz="2400" dirty="0"/>
          </a:p>
        </p:txBody>
      </p:sp>
      <p:sp>
        <p:nvSpPr>
          <p:cNvPr id="14" name="Proceso 13"/>
          <p:cNvSpPr/>
          <p:nvPr/>
        </p:nvSpPr>
        <p:spPr>
          <a:xfrm>
            <a:off x="6232510" y="4985610"/>
            <a:ext cx="1781971"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t>MEJORAS Y ADAPTACION PARA PROYECTO DE GRADO</a:t>
            </a:r>
          </a:p>
          <a:p>
            <a:pPr algn="ctr"/>
            <a:r>
              <a:rPr lang="es-CO" sz="1200" dirty="0" smtClean="0"/>
              <a:t>M.AN.G.O</a:t>
            </a:r>
            <a:endParaRPr lang="es-CO" sz="1200" dirty="0"/>
          </a:p>
        </p:txBody>
      </p:sp>
      <p:sp>
        <p:nvSpPr>
          <p:cNvPr id="16" name="Documento 15"/>
          <p:cNvSpPr/>
          <p:nvPr/>
        </p:nvSpPr>
        <p:spPr>
          <a:xfrm>
            <a:off x="1710197" y="5056121"/>
            <a:ext cx="1371600" cy="1066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t>Documentación para proyecto de Grado</a:t>
            </a:r>
            <a:endParaRPr lang="es-CO" sz="1400" dirty="0"/>
          </a:p>
        </p:txBody>
      </p:sp>
      <p:sp>
        <p:nvSpPr>
          <p:cNvPr id="10" name="Terminador 9"/>
          <p:cNvSpPr/>
          <p:nvPr/>
        </p:nvSpPr>
        <p:spPr>
          <a:xfrm>
            <a:off x="10515600" y="5019330"/>
            <a:ext cx="990600" cy="42348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FIN</a:t>
            </a:r>
          </a:p>
        </p:txBody>
      </p:sp>
      <p:cxnSp>
        <p:nvCxnSpPr>
          <p:cNvPr id="32" name="Conector recto 31"/>
          <p:cNvCxnSpPr>
            <a:stCxn id="8" idx="1"/>
            <a:endCxn id="8" idx="1"/>
          </p:cNvCxnSpPr>
          <p:nvPr/>
        </p:nvCxnSpPr>
        <p:spPr>
          <a:xfrm>
            <a:off x="1451924" y="372094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992359" y="2883692"/>
            <a:ext cx="403188" cy="230832"/>
          </a:xfrm>
          <a:prstGeom prst="rect">
            <a:avLst/>
          </a:prstGeom>
          <a:noFill/>
        </p:spPr>
        <p:txBody>
          <a:bodyPr wrap="square" rtlCol="0">
            <a:spAutoFit/>
          </a:bodyPr>
          <a:lstStyle/>
          <a:p>
            <a:r>
              <a:rPr lang="es-CO" sz="900" dirty="0" smtClean="0"/>
              <a:t>NO</a:t>
            </a:r>
            <a:endParaRPr lang="es-CO" sz="900" dirty="0"/>
          </a:p>
        </p:txBody>
      </p:sp>
      <p:sp>
        <p:nvSpPr>
          <p:cNvPr id="45" name="CuadroTexto 44"/>
          <p:cNvSpPr txBox="1"/>
          <p:nvPr/>
        </p:nvSpPr>
        <p:spPr>
          <a:xfrm>
            <a:off x="3081797" y="3389104"/>
            <a:ext cx="403188" cy="230832"/>
          </a:xfrm>
          <a:prstGeom prst="rect">
            <a:avLst/>
          </a:prstGeom>
          <a:noFill/>
        </p:spPr>
        <p:txBody>
          <a:bodyPr wrap="square" rtlCol="0">
            <a:spAutoFit/>
          </a:bodyPr>
          <a:lstStyle/>
          <a:p>
            <a:r>
              <a:rPr lang="es-CO" sz="900" dirty="0" smtClean="0"/>
              <a:t>SI</a:t>
            </a:r>
            <a:endParaRPr lang="es-CO" sz="900" dirty="0"/>
          </a:p>
        </p:txBody>
      </p:sp>
      <p:sp>
        <p:nvSpPr>
          <p:cNvPr id="83" name="Proceso 82"/>
          <p:cNvSpPr/>
          <p:nvPr/>
        </p:nvSpPr>
        <p:spPr>
          <a:xfrm>
            <a:off x="7179037" y="2539545"/>
            <a:ext cx="1518768" cy="8617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t>Lectura y trasmisión de datos</a:t>
            </a:r>
          </a:p>
          <a:p>
            <a:pPr algn="ctr"/>
            <a:r>
              <a:rPr lang="es-CO" sz="1200" dirty="0" smtClean="0"/>
              <a:t> </a:t>
            </a:r>
            <a:r>
              <a:rPr lang="es-CO" sz="1200" dirty="0" err="1" smtClean="0"/>
              <a:t>LoRa</a:t>
            </a:r>
            <a:endParaRPr lang="es-CO" dirty="0"/>
          </a:p>
        </p:txBody>
      </p:sp>
      <p:cxnSp>
        <p:nvCxnSpPr>
          <p:cNvPr id="2080" name="Conector recto de flecha 2079"/>
          <p:cNvCxnSpPr>
            <a:stCxn id="5" idx="2"/>
          </p:cNvCxnSpPr>
          <p:nvPr/>
        </p:nvCxnSpPr>
        <p:spPr>
          <a:xfrm flipH="1">
            <a:off x="2266860" y="1518018"/>
            <a:ext cx="1" cy="538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2" name="Conector recto de flecha 2081"/>
          <p:cNvCxnSpPr>
            <a:stCxn id="8" idx="3"/>
          </p:cNvCxnSpPr>
          <p:nvPr/>
        </p:nvCxnSpPr>
        <p:spPr>
          <a:xfrm flipV="1">
            <a:off x="3081797" y="3720948"/>
            <a:ext cx="5489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4" name="Conector recto de flecha 2083"/>
          <p:cNvCxnSpPr>
            <a:stCxn id="9" idx="2"/>
          </p:cNvCxnSpPr>
          <p:nvPr/>
        </p:nvCxnSpPr>
        <p:spPr>
          <a:xfrm flipH="1">
            <a:off x="4372788" y="4380384"/>
            <a:ext cx="1" cy="605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6" name="Conector recto de flecha 2085"/>
          <p:cNvCxnSpPr>
            <a:stCxn id="6" idx="3"/>
          </p:cNvCxnSpPr>
          <p:nvPr/>
        </p:nvCxnSpPr>
        <p:spPr>
          <a:xfrm flipV="1">
            <a:off x="2848894" y="2363796"/>
            <a:ext cx="5982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8" name="Conector recto de flecha 2087"/>
          <p:cNvCxnSpPr>
            <a:endCxn id="8" idx="0"/>
          </p:cNvCxnSpPr>
          <p:nvPr/>
        </p:nvCxnSpPr>
        <p:spPr>
          <a:xfrm>
            <a:off x="2266860" y="2670904"/>
            <a:ext cx="1" cy="531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1" name="Conector recto de flecha 2090"/>
          <p:cNvCxnSpPr>
            <a:stCxn id="13" idx="1"/>
          </p:cNvCxnSpPr>
          <p:nvPr/>
        </p:nvCxnSpPr>
        <p:spPr>
          <a:xfrm flipH="1">
            <a:off x="3081797" y="5475266"/>
            <a:ext cx="560211" cy="11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3" name="Conector recto de flecha 2092"/>
          <p:cNvCxnSpPr/>
          <p:nvPr/>
        </p:nvCxnSpPr>
        <p:spPr>
          <a:xfrm>
            <a:off x="5234644" y="5475216"/>
            <a:ext cx="1008000" cy="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1" name="Conector recto de flecha 2100"/>
          <p:cNvCxnSpPr>
            <a:stCxn id="14" idx="0"/>
          </p:cNvCxnSpPr>
          <p:nvPr/>
        </p:nvCxnSpPr>
        <p:spPr>
          <a:xfrm flipH="1" flipV="1">
            <a:off x="7123495" y="4649198"/>
            <a:ext cx="1" cy="336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Decisión 69"/>
          <p:cNvSpPr/>
          <p:nvPr/>
        </p:nvSpPr>
        <p:spPr>
          <a:xfrm>
            <a:off x="9990329" y="2971892"/>
            <a:ext cx="1964941" cy="106670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t>ARROJA DATOS EL DISPOSITIVO</a:t>
            </a:r>
            <a:endParaRPr lang="es-CO" dirty="0"/>
          </a:p>
        </p:txBody>
      </p:sp>
      <p:sp>
        <p:nvSpPr>
          <p:cNvPr id="72" name="Proceso 71"/>
          <p:cNvSpPr/>
          <p:nvPr/>
        </p:nvSpPr>
        <p:spPr>
          <a:xfrm>
            <a:off x="10287000" y="1430308"/>
            <a:ext cx="1447800" cy="9334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PRUEBAS PILOTO </a:t>
            </a:r>
            <a:endParaRPr lang="es-CO" dirty="0"/>
          </a:p>
        </p:txBody>
      </p:sp>
      <p:cxnSp>
        <p:nvCxnSpPr>
          <p:cNvPr id="77" name="Conector recto 76"/>
          <p:cNvCxnSpPr/>
          <p:nvPr/>
        </p:nvCxnSpPr>
        <p:spPr>
          <a:xfrm flipV="1">
            <a:off x="6781800" y="3114524"/>
            <a:ext cx="0" cy="58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Conector recto 142"/>
          <p:cNvCxnSpPr/>
          <p:nvPr/>
        </p:nvCxnSpPr>
        <p:spPr>
          <a:xfrm flipV="1">
            <a:off x="7391400" y="1981200"/>
            <a:ext cx="0" cy="58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Conector recto de flecha 78"/>
          <p:cNvCxnSpPr/>
          <p:nvPr/>
        </p:nvCxnSpPr>
        <p:spPr>
          <a:xfrm>
            <a:off x="6781800" y="3114524"/>
            <a:ext cx="397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ector recto de flecha 80"/>
          <p:cNvCxnSpPr/>
          <p:nvPr/>
        </p:nvCxnSpPr>
        <p:spPr>
          <a:xfrm>
            <a:off x="7391400" y="1981200"/>
            <a:ext cx="623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p:cNvCxnSpPr>
            <a:stCxn id="12" idx="3"/>
            <a:endCxn id="72" idx="1"/>
          </p:cNvCxnSpPr>
          <p:nvPr/>
        </p:nvCxnSpPr>
        <p:spPr>
          <a:xfrm>
            <a:off x="9529037" y="1880718"/>
            <a:ext cx="757963" cy="1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p:cNvCxnSpPr>
            <a:stCxn id="72" idx="2"/>
          </p:cNvCxnSpPr>
          <p:nvPr/>
        </p:nvCxnSpPr>
        <p:spPr>
          <a:xfrm flipH="1">
            <a:off x="10972800" y="2363796"/>
            <a:ext cx="0" cy="455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p:cNvCxnSpPr>
            <a:stCxn id="70" idx="2"/>
          </p:cNvCxnSpPr>
          <p:nvPr/>
        </p:nvCxnSpPr>
        <p:spPr>
          <a:xfrm>
            <a:off x="10972800" y="4038599"/>
            <a:ext cx="0" cy="947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CuadroTexto 157"/>
          <p:cNvSpPr txBox="1"/>
          <p:nvPr/>
        </p:nvSpPr>
        <p:spPr>
          <a:xfrm>
            <a:off x="11005456" y="4298132"/>
            <a:ext cx="403188" cy="230832"/>
          </a:xfrm>
          <a:prstGeom prst="rect">
            <a:avLst/>
          </a:prstGeom>
          <a:noFill/>
        </p:spPr>
        <p:txBody>
          <a:bodyPr wrap="square" rtlCol="0">
            <a:spAutoFit/>
          </a:bodyPr>
          <a:lstStyle/>
          <a:p>
            <a:r>
              <a:rPr lang="es-CO" sz="900" dirty="0" smtClean="0"/>
              <a:t>SI</a:t>
            </a:r>
            <a:endParaRPr lang="es-CO" sz="900" dirty="0"/>
          </a:p>
        </p:txBody>
      </p:sp>
      <p:cxnSp>
        <p:nvCxnSpPr>
          <p:cNvPr id="94" name="Conector recto 93"/>
          <p:cNvCxnSpPr>
            <a:stCxn id="70" idx="1"/>
          </p:cNvCxnSpPr>
          <p:nvPr/>
        </p:nvCxnSpPr>
        <p:spPr>
          <a:xfrm flipH="1" flipV="1">
            <a:off x="9220200" y="3504520"/>
            <a:ext cx="770129" cy="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Conector recto 97"/>
          <p:cNvCxnSpPr/>
          <p:nvPr/>
        </p:nvCxnSpPr>
        <p:spPr>
          <a:xfrm>
            <a:off x="9220200" y="3504520"/>
            <a:ext cx="0" cy="656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Conector recto de flecha 99"/>
          <p:cNvCxnSpPr>
            <a:endCxn id="11" idx="3"/>
          </p:cNvCxnSpPr>
          <p:nvPr/>
        </p:nvCxnSpPr>
        <p:spPr>
          <a:xfrm flipH="1">
            <a:off x="7899941" y="4161068"/>
            <a:ext cx="13202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7" name="CuadroTexto 166"/>
          <p:cNvSpPr txBox="1"/>
          <p:nvPr/>
        </p:nvSpPr>
        <p:spPr>
          <a:xfrm>
            <a:off x="9177481" y="3699226"/>
            <a:ext cx="403188" cy="230832"/>
          </a:xfrm>
          <a:prstGeom prst="rect">
            <a:avLst/>
          </a:prstGeom>
          <a:noFill/>
        </p:spPr>
        <p:txBody>
          <a:bodyPr wrap="square" rtlCol="0">
            <a:spAutoFit/>
          </a:bodyPr>
          <a:lstStyle/>
          <a:p>
            <a:r>
              <a:rPr lang="es-CO" sz="900" dirty="0" smtClean="0"/>
              <a:t>NO</a:t>
            </a:r>
            <a:endParaRPr lang="es-CO" sz="900" dirty="0"/>
          </a:p>
        </p:txBody>
      </p:sp>
      <p:cxnSp>
        <p:nvCxnSpPr>
          <p:cNvPr id="102" name="Conector recto 101"/>
          <p:cNvCxnSpPr>
            <a:stCxn id="8" idx="1"/>
          </p:cNvCxnSpPr>
          <p:nvPr/>
        </p:nvCxnSpPr>
        <p:spPr>
          <a:xfrm flipH="1" flipV="1">
            <a:off x="1032932" y="3720948"/>
            <a:ext cx="4189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Conector recto 103"/>
          <p:cNvCxnSpPr/>
          <p:nvPr/>
        </p:nvCxnSpPr>
        <p:spPr>
          <a:xfrm flipV="1">
            <a:off x="1032932" y="2331128"/>
            <a:ext cx="0" cy="1389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Conector recto de flecha 107"/>
          <p:cNvCxnSpPr/>
          <p:nvPr/>
        </p:nvCxnSpPr>
        <p:spPr>
          <a:xfrm>
            <a:off x="1032932" y="2331128"/>
            <a:ext cx="677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15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451230"/>
            <a:ext cx="10363200" cy="566822"/>
          </a:xfrm>
          <a:prstGeom prst="rect">
            <a:avLst/>
          </a:prstGeom>
        </p:spPr>
        <p:txBody>
          <a:bodyPr vert="horz" wrap="square" lIns="0" tIns="12700" rIns="0" bIns="0" rtlCol="0">
            <a:spAutoFit/>
          </a:bodyPr>
          <a:lstStyle/>
          <a:p>
            <a:pPr marL="1548130" marR="5080" indent="-1536065">
              <a:lnSpc>
                <a:spcPct val="100000"/>
              </a:lnSpc>
              <a:spcBef>
                <a:spcPts val="100"/>
              </a:spcBef>
            </a:pPr>
            <a:r>
              <a:rPr dirty="0"/>
              <a:t>EVIDENCIA</a:t>
            </a:r>
            <a:r>
              <a:rPr spc="-45" dirty="0"/>
              <a:t> </a:t>
            </a:r>
            <a:r>
              <a:rPr dirty="0"/>
              <a:t>FASE</a:t>
            </a:r>
            <a:r>
              <a:rPr spc="-40" dirty="0"/>
              <a:t> </a:t>
            </a:r>
            <a:r>
              <a:rPr dirty="0"/>
              <a:t>DE</a:t>
            </a:r>
            <a:r>
              <a:rPr spc="-40" dirty="0"/>
              <a:t> </a:t>
            </a:r>
            <a:r>
              <a:rPr spc="-10" dirty="0"/>
              <a:t>EJECUCIÓN </a:t>
            </a:r>
            <a:r>
              <a:rPr dirty="0"/>
              <a:t>DEL</a:t>
            </a:r>
            <a:r>
              <a:rPr spc="-30" dirty="0"/>
              <a:t> </a:t>
            </a:r>
            <a:r>
              <a:rPr spc="-10" dirty="0"/>
              <a:t>PROYECTO</a:t>
            </a:r>
          </a:p>
        </p:txBody>
      </p:sp>
      <p:pic>
        <p:nvPicPr>
          <p:cNvPr id="11" name="Imagen 10"/>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7616" t="22117" r="11652" b="6326"/>
          <a:stretch/>
        </p:blipFill>
        <p:spPr>
          <a:xfrm>
            <a:off x="914400" y="2211256"/>
            <a:ext cx="4387273" cy="2861779"/>
          </a:xfrm>
          <a:prstGeom prst="rect">
            <a:avLst/>
          </a:prstGeom>
        </p:spPr>
      </p:pic>
      <p:pic>
        <p:nvPicPr>
          <p:cNvPr id="12" name="Imagen 11"/>
          <p:cNvPicPr>
            <a:picLocks noChangeAspect="1"/>
          </p:cNvPicPr>
          <p:nvPr/>
        </p:nvPicPr>
        <p:blipFill rotWithShape="1">
          <a:blip r:embed="rId4"/>
          <a:srcRect t="6723" b="12205"/>
          <a:stretch/>
        </p:blipFill>
        <p:spPr>
          <a:xfrm>
            <a:off x="6858000" y="1828800"/>
            <a:ext cx="4329101" cy="3500582"/>
          </a:xfrm>
          <a:prstGeom prst="rect">
            <a:avLst/>
          </a:prstGeom>
        </p:spPr>
      </p:pic>
      <p:sp>
        <p:nvSpPr>
          <p:cNvPr id="13" name="Rectángulo 12"/>
          <p:cNvSpPr/>
          <p:nvPr/>
        </p:nvSpPr>
        <p:spPr>
          <a:xfrm>
            <a:off x="914400" y="5867400"/>
            <a:ext cx="10591800" cy="646331"/>
          </a:xfrm>
          <a:prstGeom prst="rect">
            <a:avLst/>
          </a:prstGeom>
        </p:spPr>
        <p:txBody>
          <a:bodyPr wrap="square">
            <a:spAutoFit/>
          </a:bodyPr>
          <a:lstStyle/>
          <a:p>
            <a:pPr lvl="0"/>
            <a:r>
              <a:rPr lang="es-MX" sz="1800" dirty="0" smtClean="0"/>
              <a:t>Sánchez Torres, H.I.(abril 2024). Foto 1: prototipo de </a:t>
            </a:r>
            <a:r>
              <a:rPr lang="es-MX" sz="1800" dirty="0" err="1" smtClean="0"/>
              <a:t>Manlgeye</a:t>
            </a:r>
            <a:r>
              <a:rPr lang="es-MX" dirty="0" smtClean="0"/>
              <a:t>, imagen digital. Foto 2: prototipo impreso y en funcionamiento para presentar en Houston en la FLL</a:t>
            </a:r>
            <a:r>
              <a:rPr lang="es-MX" sz="1800" dirty="0" smtClean="0"/>
              <a:t>. Archivo personal.</a:t>
            </a:r>
            <a:endParaRPr lang="es-ES" sz="3200" dirty="0"/>
          </a:p>
        </p:txBody>
      </p:sp>
      <p:sp>
        <p:nvSpPr>
          <p:cNvPr id="14" name="CuadroTexto 13"/>
          <p:cNvSpPr txBox="1"/>
          <p:nvPr/>
        </p:nvSpPr>
        <p:spPr>
          <a:xfrm>
            <a:off x="1249362" y="4267200"/>
            <a:ext cx="1676400" cy="276999"/>
          </a:xfrm>
          <a:prstGeom prst="rect">
            <a:avLst/>
          </a:prstGeom>
          <a:noFill/>
        </p:spPr>
        <p:txBody>
          <a:bodyPr wrap="square" rtlCol="0">
            <a:spAutoFit/>
          </a:bodyPr>
          <a:lstStyle/>
          <a:p>
            <a:r>
              <a:rPr lang="es-CO" sz="1200" dirty="0" smtClean="0"/>
              <a:t>Foto 1</a:t>
            </a:r>
            <a:endParaRPr lang="es-CO" sz="1200" dirty="0"/>
          </a:p>
        </p:txBody>
      </p:sp>
      <p:sp>
        <p:nvSpPr>
          <p:cNvPr id="15" name="CuadroTexto 14"/>
          <p:cNvSpPr txBox="1"/>
          <p:nvPr/>
        </p:nvSpPr>
        <p:spPr>
          <a:xfrm flipH="1">
            <a:off x="10591800" y="5015299"/>
            <a:ext cx="1066800" cy="276999"/>
          </a:xfrm>
          <a:prstGeom prst="rect">
            <a:avLst/>
          </a:prstGeom>
          <a:noFill/>
        </p:spPr>
        <p:txBody>
          <a:bodyPr wrap="square" rtlCol="0">
            <a:spAutoFit/>
          </a:bodyPr>
          <a:lstStyle/>
          <a:p>
            <a:r>
              <a:rPr lang="es-CO" sz="1200" dirty="0" smtClean="0"/>
              <a:t>Foto 2</a:t>
            </a:r>
            <a:endParaRPr lang="es-CO" dirty="0"/>
          </a:p>
        </p:txBody>
      </p:sp>
      <p:sp>
        <p:nvSpPr>
          <p:cNvPr id="17" name="CuadroTexto 16"/>
          <p:cNvSpPr txBox="1"/>
          <p:nvPr/>
        </p:nvSpPr>
        <p:spPr>
          <a:xfrm>
            <a:off x="533400" y="1295400"/>
            <a:ext cx="3962400" cy="369332"/>
          </a:xfrm>
          <a:prstGeom prst="rect">
            <a:avLst/>
          </a:prstGeom>
          <a:noFill/>
        </p:spPr>
        <p:txBody>
          <a:bodyPr wrap="square" rtlCol="0">
            <a:spAutoFit/>
          </a:bodyPr>
          <a:lstStyle/>
          <a:p>
            <a:r>
              <a:rPr lang="es-CO" dirty="0" smtClean="0"/>
              <a:t>VERSION 1 </a:t>
            </a:r>
            <a:endParaRPr lang="es-CO" dirty="0"/>
          </a:p>
        </p:txBody>
      </p:sp>
    </p:spTree>
    <p:extLst>
      <p:ext uri="{BB962C8B-B14F-4D97-AF65-F5344CB8AC3E}">
        <p14:creationId xmlns:p14="http://schemas.microsoft.com/office/powerpoint/2010/main" val="2824174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5762" y="451230"/>
            <a:ext cx="5949315" cy="1122680"/>
          </a:xfrm>
          <a:prstGeom prst="rect">
            <a:avLst/>
          </a:prstGeom>
        </p:spPr>
        <p:txBody>
          <a:bodyPr vert="horz" wrap="square" lIns="0" tIns="12700" rIns="0" bIns="0" rtlCol="0">
            <a:spAutoFit/>
          </a:bodyPr>
          <a:lstStyle/>
          <a:p>
            <a:pPr marL="1548130" marR="5080" indent="-1536065">
              <a:lnSpc>
                <a:spcPct val="100000"/>
              </a:lnSpc>
              <a:spcBef>
                <a:spcPts val="100"/>
              </a:spcBef>
            </a:pPr>
            <a:r>
              <a:rPr dirty="0"/>
              <a:t>EVIDENCIA</a:t>
            </a:r>
            <a:r>
              <a:rPr spc="-45" dirty="0"/>
              <a:t> </a:t>
            </a:r>
            <a:r>
              <a:rPr dirty="0"/>
              <a:t>FASE</a:t>
            </a:r>
            <a:r>
              <a:rPr spc="-40" dirty="0"/>
              <a:t> </a:t>
            </a:r>
            <a:r>
              <a:rPr dirty="0"/>
              <a:t>DE</a:t>
            </a:r>
            <a:r>
              <a:rPr spc="-40" dirty="0"/>
              <a:t> </a:t>
            </a:r>
            <a:r>
              <a:rPr spc="-10" dirty="0"/>
              <a:t>EJECUCIÓN </a:t>
            </a:r>
            <a:r>
              <a:rPr dirty="0"/>
              <a:t>DEL</a:t>
            </a:r>
            <a:r>
              <a:rPr spc="-30" dirty="0"/>
              <a:t> </a:t>
            </a:r>
            <a:r>
              <a:rPr spc="-10" dirty="0"/>
              <a:t>PROYECTO</a:t>
            </a:r>
          </a:p>
        </p:txBody>
      </p:sp>
      <p:sp>
        <p:nvSpPr>
          <p:cNvPr id="11" name="AutoShape 2" descr="blob:https://web.whatsapp.com/003e0927-3f31-457b-b7d3-75981d13de6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2" name="Imagen 11"/>
          <p:cNvPicPr>
            <a:picLocks noChangeAspect="1"/>
          </p:cNvPicPr>
          <p:nvPr/>
        </p:nvPicPr>
        <p:blipFill>
          <a:blip r:embed="rId2"/>
          <a:stretch>
            <a:fillRect/>
          </a:stretch>
        </p:blipFill>
        <p:spPr>
          <a:xfrm>
            <a:off x="1295400" y="2764125"/>
            <a:ext cx="2837794" cy="3733800"/>
          </a:xfrm>
          <a:prstGeom prst="rect">
            <a:avLst/>
          </a:prstGeom>
        </p:spPr>
      </p:pic>
      <p:sp>
        <p:nvSpPr>
          <p:cNvPr id="13" name="CuadroTexto 12"/>
          <p:cNvSpPr txBox="1"/>
          <p:nvPr/>
        </p:nvSpPr>
        <p:spPr>
          <a:xfrm>
            <a:off x="5410200" y="3153697"/>
            <a:ext cx="5334000" cy="1477328"/>
          </a:xfrm>
          <a:prstGeom prst="rect">
            <a:avLst/>
          </a:prstGeom>
          <a:noFill/>
        </p:spPr>
        <p:txBody>
          <a:bodyPr wrap="square" rtlCol="0">
            <a:spAutoFit/>
          </a:bodyPr>
          <a:lstStyle/>
          <a:p>
            <a:r>
              <a:rPr lang="es-CO" dirty="0" smtClean="0"/>
              <a:t>Toma de apuntes</a:t>
            </a:r>
          </a:p>
          <a:p>
            <a:endParaRPr lang="es-CO" dirty="0"/>
          </a:p>
          <a:p>
            <a:r>
              <a:rPr lang="es-CO" dirty="0" smtClean="0"/>
              <a:t>Diseño 2D del sensor de turbidez</a:t>
            </a:r>
          </a:p>
          <a:p>
            <a:endParaRPr lang="es-CO" dirty="0"/>
          </a:p>
          <a:p>
            <a:r>
              <a:rPr lang="es-CO" dirty="0" smtClean="0"/>
              <a:t>Estudio resistencia </a:t>
            </a:r>
            <a:r>
              <a:rPr lang="es-CO" dirty="0" err="1" smtClean="0"/>
              <a:t>pull</a:t>
            </a:r>
            <a:r>
              <a:rPr lang="es-CO" dirty="0" smtClean="0"/>
              <a:t> up, </a:t>
            </a:r>
            <a:r>
              <a:rPr lang="es-CO" dirty="0" err="1" smtClean="0"/>
              <a:t>pull</a:t>
            </a:r>
            <a:r>
              <a:rPr lang="es-CO" dirty="0" smtClean="0"/>
              <a:t> </a:t>
            </a:r>
            <a:r>
              <a:rPr lang="es-CO" dirty="0" err="1" smtClean="0"/>
              <a:t>down</a:t>
            </a:r>
            <a:r>
              <a:rPr lang="es-CO" dirty="0" smtClean="0"/>
              <a:t> </a:t>
            </a:r>
            <a:endParaRPr lang="es-CO" dirty="0"/>
          </a:p>
        </p:txBody>
      </p:sp>
      <p:sp>
        <p:nvSpPr>
          <p:cNvPr id="14" name="CuadroTexto 13"/>
          <p:cNvSpPr txBox="1"/>
          <p:nvPr/>
        </p:nvSpPr>
        <p:spPr>
          <a:xfrm>
            <a:off x="1447800" y="1905000"/>
            <a:ext cx="2362200" cy="369332"/>
          </a:xfrm>
          <a:prstGeom prst="rect">
            <a:avLst/>
          </a:prstGeom>
          <a:noFill/>
        </p:spPr>
        <p:txBody>
          <a:bodyPr wrap="square" rtlCol="0">
            <a:spAutoFit/>
          </a:bodyPr>
          <a:lstStyle/>
          <a:p>
            <a:r>
              <a:rPr lang="es-CO" dirty="0" smtClean="0"/>
              <a:t>Versión 2</a:t>
            </a:r>
            <a:endParaRPr lang="es-CO"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451230"/>
            <a:ext cx="10287000" cy="566822"/>
          </a:xfrm>
          <a:prstGeom prst="rect">
            <a:avLst/>
          </a:prstGeom>
        </p:spPr>
        <p:txBody>
          <a:bodyPr vert="horz" wrap="square" lIns="0" tIns="12700" rIns="0" bIns="0" rtlCol="0">
            <a:spAutoFit/>
          </a:bodyPr>
          <a:lstStyle/>
          <a:p>
            <a:pPr marL="1548130" marR="5080" indent="-1536065">
              <a:lnSpc>
                <a:spcPct val="100000"/>
              </a:lnSpc>
              <a:spcBef>
                <a:spcPts val="100"/>
              </a:spcBef>
            </a:pPr>
            <a:r>
              <a:rPr dirty="0"/>
              <a:t>EVIDENCIA</a:t>
            </a:r>
            <a:r>
              <a:rPr spc="-45" dirty="0"/>
              <a:t> </a:t>
            </a:r>
            <a:r>
              <a:rPr dirty="0"/>
              <a:t>FASE</a:t>
            </a:r>
            <a:r>
              <a:rPr spc="-40" dirty="0"/>
              <a:t> </a:t>
            </a:r>
            <a:r>
              <a:rPr dirty="0"/>
              <a:t>DE</a:t>
            </a:r>
            <a:r>
              <a:rPr spc="-40" dirty="0"/>
              <a:t> </a:t>
            </a:r>
            <a:r>
              <a:rPr spc="-10" dirty="0"/>
              <a:t>EJECUCIÓN </a:t>
            </a:r>
            <a:r>
              <a:rPr dirty="0"/>
              <a:t>DEL</a:t>
            </a:r>
            <a:r>
              <a:rPr spc="-30" dirty="0"/>
              <a:t> </a:t>
            </a:r>
            <a:r>
              <a:rPr spc="-10" dirty="0"/>
              <a:t>PROYECTO</a:t>
            </a:r>
          </a:p>
        </p:txBody>
      </p:sp>
      <p:sp>
        <p:nvSpPr>
          <p:cNvPr id="13" name="Rectángulo 12"/>
          <p:cNvSpPr/>
          <p:nvPr/>
        </p:nvSpPr>
        <p:spPr>
          <a:xfrm>
            <a:off x="914400" y="5867400"/>
            <a:ext cx="10591800" cy="646331"/>
          </a:xfrm>
          <a:prstGeom prst="rect">
            <a:avLst/>
          </a:prstGeom>
        </p:spPr>
        <p:txBody>
          <a:bodyPr wrap="square">
            <a:spAutoFit/>
          </a:bodyPr>
          <a:lstStyle/>
          <a:p>
            <a:pPr lvl="0"/>
            <a:r>
              <a:rPr lang="es-MX" sz="1800" dirty="0" smtClean="0"/>
              <a:t>Sánchez Torres, H.I.(MAYO 2024). Foto 1: </a:t>
            </a:r>
            <a:r>
              <a:rPr lang="es-MX" sz="1800" dirty="0" err="1" smtClean="0"/>
              <a:t>Acualizacion</a:t>
            </a:r>
            <a:r>
              <a:rPr lang="es-MX" sz="1800" dirty="0" smtClean="0"/>
              <a:t> y mantenimiento de la </a:t>
            </a:r>
            <a:r>
              <a:rPr lang="es-MX" sz="1800" dirty="0" err="1" smtClean="0"/>
              <a:t>board</a:t>
            </a:r>
            <a:r>
              <a:rPr lang="es-MX" sz="1800" dirty="0" smtClean="0"/>
              <a:t> </a:t>
            </a:r>
            <a:r>
              <a:rPr lang="es-MX" sz="1800" dirty="0" err="1" smtClean="0"/>
              <a:t>Jetson</a:t>
            </a:r>
            <a:r>
              <a:rPr lang="es-MX" dirty="0" smtClean="0"/>
              <a:t>. Foto 2: Conexiones de la </a:t>
            </a:r>
            <a:r>
              <a:rPr lang="es-MX" dirty="0" err="1" smtClean="0"/>
              <a:t>board</a:t>
            </a:r>
            <a:r>
              <a:rPr lang="es-MX" dirty="0" smtClean="0"/>
              <a:t> </a:t>
            </a:r>
            <a:r>
              <a:rPr lang="es-MX" dirty="0" err="1" smtClean="0"/>
              <a:t>Jetson</a:t>
            </a:r>
            <a:r>
              <a:rPr lang="es-MX" dirty="0" smtClean="0"/>
              <a:t>.</a:t>
            </a:r>
            <a:r>
              <a:rPr lang="es-MX" sz="1800" dirty="0" smtClean="0"/>
              <a:t> Archivo personal.</a:t>
            </a:r>
            <a:endParaRPr lang="es-ES" sz="3200" dirty="0"/>
          </a:p>
        </p:txBody>
      </p:sp>
      <p:sp>
        <p:nvSpPr>
          <p:cNvPr id="3" name="AutoShape 2" descr="blob:https://web.whatsapp.com/16a6f3b5-6dc1-4eda-b566-2bb4bb619d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p:cNvPicPr>
            <a:picLocks noChangeAspect="1"/>
          </p:cNvPicPr>
          <p:nvPr/>
        </p:nvPicPr>
        <p:blipFill rotWithShape="1">
          <a:blip r:embed="rId2"/>
          <a:srcRect l="11250" t="24913" r="8125" b="10965"/>
          <a:stretch/>
        </p:blipFill>
        <p:spPr>
          <a:xfrm>
            <a:off x="805543" y="2590800"/>
            <a:ext cx="5109882" cy="3048000"/>
          </a:xfrm>
          <a:prstGeom prst="rect">
            <a:avLst/>
          </a:prstGeom>
        </p:spPr>
      </p:pic>
      <p:sp>
        <p:nvSpPr>
          <p:cNvPr id="5" name="CuadroTexto 4"/>
          <p:cNvSpPr txBox="1"/>
          <p:nvPr/>
        </p:nvSpPr>
        <p:spPr>
          <a:xfrm>
            <a:off x="838200" y="2002971"/>
            <a:ext cx="5372100" cy="381000"/>
          </a:xfrm>
          <a:prstGeom prst="rect">
            <a:avLst/>
          </a:prstGeom>
          <a:noFill/>
        </p:spPr>
        <p:txBody>
          <a:bodyPr wrap="square" rtlCol="0">
            <a:spAutoFit/>
          </a:bodyPr>
          <a:lstStyle/>
          <a:p>
            <a:r>
              <a:rPr lang="es-CO" dirty="0" smtClean="0"/>
              <a:t>PROGRAMACION  BOARD JETSON</a:t>
            </a:r>
            <a:endParaRPr lang="es-CO" dirty="0"/>
          </a:p>
        </p:txBody>
      </p:sp>
      <p:sp>
        <p:nvSpPr>
          <p:cNvPr id="6" name="AutoShape 4" descr="blob:https://web.whatsapp.com/417a05af-c2e5-4b9d-9a66-4f60d179dfe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p:cNvPicPr>
            <a:picLocks noChangeAspect="1"/>
          </p:cNvPicPr>
          <p:nvPr/>
        </p:nvPicPr>
        <p:blipFill rotWithShape="1">
          <a:blip r:embed="rId3"/>
          <a:srcRect t="17922" b="24871"/>
          <a:stretch/>
        </p:blipFill>
        <p:spPr>
          <a:xfrm>
            <a:off x="6210300" y="2574580"/>
            <a:ext cx="4038599" cy="3080439"/>
          </a:xfrm>
          <a:prstGeom prst="rect">
            <a:avLst/>
          </a:prstGeom>
        </p:spPr>
      </p:pic>
      <p:sp>
        <p:nvSpPr>
          <p:cNvPr id="8" name="CuadroTexto 7"/>
          <p:cNvSpPr txBox="1"/>
          <p:nvPr/>
        </p:nvSpPr>
        <p:spPr>
          <a:xfrm>
            <a:off x="6210300" y="2079280"/>
            <a:ext cx="3581400" cy="381000"/>
          </a:xfrm>
          <a:prstGeom prst="rect">
            <a:avLst/>
          </a:prstGeom>
          <a:noFill/>
        </p:spPr>
        <p:txBody>
          <a:bodyPr wrap="square" rtlCol="0">
            <a:spAutoFit/>
          </a:bodyPr>
          <a:lstStyle/>
          <a:p>
            <a:r>
              <a:rPr lang="es-CO" dirty="0" smtClean="0"/>
              <a:t>ENSAMBLE BOARD JETSON</a:t>
            </a:r>
            <a:endParaRPr lang="es-CO" dirty="0"/>
          </a:p>
        </p:txBody>
      </p:sp>
      <p:sp>
        <p:nvSpPr>
          <p:cNvPr id="9" name="CuadroTexto 8"/>
          <p:cNvSpPr txBox="1"/>
          <p:nvPr/>
        </p:nvSpPr>
        <p:spPr>
          <a:xfrm>
            <a:off x="914400" y="1219200"/>
            <a:ext cx="5562600" cy="369332"/>
          </a:xfrm>
          <a:prstGeom prst="rect">
            <a:avLst/>
          </a:prstGeom>
          <a:noFill/>
        </p:spPr>
        <p:txBody>
          <a:bodyPr wrap="square" rtlCol="0">
            <a:spAutoFit/>
          </a:bodyPr>
          <a:lstStyle/>
          <a:p>
            <a:r>
              <a:rPr lang="es-CO" dirty="0" err="1" smtClean="0"/>
              <a:t>Version</a:t>
            </a:r>
            <a:r>
              <a:rPr lang="es-CO" dirty="0" smtClean="0"/>
              <a:t> 2</a:t>
            </a:r>
            <a:endParaRPr lang="es-CO" dirty="0"/>
          </a:p>
        </p:txBody>
      </p:sp>
    </p:spTree>
    <p:extLst>
      <p:ext uri="{BB962C8B-B14F-4D97-AF65-F5344CB8AC3E}">
        <p14:creationId xmlns:p14="http://schemas.microsoft.com/office/powerpoint/2010/main" val="221325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8592" rIns="0" bIns="0" rtlCol="0">
            <a:spAutoFit/>
          </a:bodyPr>
          <a:lstStyle/>
          <a:p>
            <a:pPr marL="1947545">
              <a:lnSpc>
                <a:spcPct val="100000"/>
              </a:lnSpc>
              <a:spcBef>
                <a:spcPts val="100"/>
              </a:spcBef>
            </a:pPr>
            <a:r>
              <a:rPr dirty="0"/>
              <a:t>EJECUCIÓN</a:t>
            </a:r>
            <a:r>
              <a:rPr spc="-50" dirty="0"/>
              <a:t> </a:t>
            </a:r>
            <a:r>
              <a:rPr dirty="0"/>
              <a:t>DEL</a:t>
            </a:r>
            <a:r>
              <a:rPr spc="-50" dirty="0"/>
              <a:t> </a:t>
            </a:r>
            <a:r>
              <a:rPr spc="-10" dirty="0"/>
              <a:t>PROYECTO</a:t>
            </a:r>
          </a:p>
        </p:txBody>
      </p:sp>
      <p:pic>
        <p:nvPicPr>
          <p:cNvPr id="6" name="Imagen 5"/>
          <p:cNvPicPr>
            <a:picLocks noChangeAspect="1"/>
          </p:cNvPicPr>
          <p:nvPr/>
        </p:nvPicPr>
        <p:blipFill>
          <a:blip r:embed="rId2"/>
          <a:stretch>
            <a:fillRect/>
          </a:stretch>
        </p:blipFill>
        <p:spPr>
          <a:xfrm>
            <a:off x="1371600" y="2034082"/>
            <a:ext cx="5486882" cy="4128879"/>
          </a:xfrm>
          <a:prstGeom prst="rect">
            <a:avLst/>
          </a:prstGeom>
        </p:spPr>
      </p:pic>
      <p:sp>
        <p:nvSpPr>
          <p:cNvPr id="7" name="CuadroTexto 6"/>
          <p:cNvSpPr txBox="1"/>
          <p:nvPr/>
        </p:nvSpPr>
        <p:spPr>
          <a:xfrm>
            <a:off x="7239000" y="1828800"/>
            <a:ext cx="4191000" cy="1200329"/>
          </a:xfrm>
          <a:prstGeom prst="rect">
            <a:avLst/>
          </a:prstGeom>
          <a:noFill/>
        </p:spPr>
        <p:txBody>
          <a:bodyPr wrap="square" rtlCol="0">
            <a:spAutoFit/>
          </a:bodyPr>
          <a:lstStyle/>
          <a:p>
            <a:r>
              <a:rPr lang="es-CO" dirty="0" smtClean="0"/>
              <a:t>Pruebas de mapeo de la cámara web</a:t>
            </a:r>
          </a:p>
          <a:p>
            <a:endParaRPr lang="es-CO" dirty="0"/>
          </a:p>
          <a:p>
            <a:r>
              <a:rPr lang="es-CO" dirty="0" smtClean="0"/>
              <a:t>Uso de </a:t>
            </a:r>
            <a:r>
              <a:rPr lang="es-CO" dirty="0" err="1" smtClean="0"/>
              <a:t>Raspberry</a:t>
            </a:r>
            <a:r>
              <a:rPr lang="es-CO" dirty="0" smtClean="0"/>
              <a:t> Pi 4 con un Intel Neural </a:t>
            </a:r>
            <a:r>
              <a:rPr lang="es-CO" dirty="0" err="1" smtClean="0"/>
              <a:t>Stick</a:t>
            </a:r>
            <a:r>
              <a:rPr lang="es-CO" dirty="0" smtClean="0"/>
              <a:t> 2</a:t>
            </a:r>
            <a:endParaRPr lang="es-CO" dirty="0"/>
          </a:p>
        </p:txBody>
      </p:sp>
      <p:sp>
        <p:nvSpPr>
          <p:cNvPr id="8" name="Rectángulo 7"/>
          <p:cNvSpPr/>
          <p:nvPr/>
        </p:nvSpPr>
        <p:spPr>
          <a:xfrm>
            <a:off x="7086600" y="4953000"/>
            <a:ext cx="4114800" cy="923330"/>
          </a:xfrm>
          <a:prstGeom prst="rect">
            <a:avLst/>
          </a:prstGeom>
        </p:spPr>
        <p:txBody>
          <a:bodyPr wrap="square">
            <a:spAutoFit/>
          </a:bodyPr>
          <a:lstStyle/>
          <a:p>
            <a:pPr lvl="0"/>
            <a:r>
              <a:rPr lang="es-MX" sz="1800" dirty="0" smtClean="0"/>
              <a:t>Sánchez Chacón, S.(agosto 2025). Foto Prueba de cámara web Archivo personal.</a:t>
            </a:r>
            <a:endParaRPr lang="es-ES" sz="3200" dirty="0"/>
          </a:p>
        </p:txBody>
      </p:sp>
      <p:sp>
        <p:nvSpPr>
          <p:cNvPr id="9" name="CuadroTexto 8"/>
          <p:cNvSpPr txBox="1"/>
          <p:nvPr/>
        </p:nvSpPr>
        <p:spPr>
          <a:xfrm>
            <a:off x="1418755" y="1295400"/>
            <a:ext cx="2696045" cy="381000"/>
          </a:xfrm>
          <a:prstGeom prst="rect">
            <a:avLst/>
          </a:prstGeom>
          <a:noFill/>
        </p:spPr>
        <p:txBody>
          <a:bodyPr wrap="square" rtlCol="0">
            <a:spAutoFit/>
          </a:bodyPr>
          <a:lstStyle/>
          <a:p>
            <a:r>
              <a:rPr lang="es-CO" dirty="0" smtClean="0"/>
              <a:t>Versión 2</a:t>
            </a:r>
            <a:endParaRPr lang="es-CO" dirty="0"/>
          </a:p>
        </p:txBody>
      </p:sp>
    </p:spTree>
    <p:extLst>
      <p:ext uri="{BB962C8B-B14F-4D97-AF65-F5344CB8AC3E}">
        <p14:creationId xmlns:p14="http://schemas.microsoft.com/office/powerpoint/2010/main" val="273778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7533" y="536130"/>
            <a:ext cx="8018780" cy="2219960"/>
          </a:xfrm>
          <a:prstGeom prst="rect">
            <a:avLst/>
          </a:prstGeom>
        </p:spPr>
        <p:txBody>
          <a:bodyPr vert="horz" wrap="square" lIns="0" tIns="12700" rIns="0" bIns="0" rtlCol="0">
            <a:spAutoFit/>
          </a:bodyPr>
          <a:lstStyle/>
          <a:p>
            <a:pPr marL="12700" marR="5080" indent="761365">
              <a:lnSpc>
                <a:spcPct val="100000"/>
              </a:lnSpc>
              <a:spcBef>
                <a:spcPts val="100"/>
              </a:spcBef>
              <a:tabLst>
                <a:tab pos="3690620" algn="l"/>
              </a:tabLst>
            </a:pPr>
            <a:r>
              <a:rPr sz="7200" dirty="0">
                <a:solidFill>
                  <a:srgbClr val="4D4D4C"/>
                </a:solidFill>
                <a:latin typeface="Times New Roman"/>
                <a:cs typeface="Times New Roman"/>
              </a:rPr>
              <a:t>Informe</a:t>
            </a:r>
            <a:r>
              <a:rPr sz="7200" spc="-275" dirty="0">
                <a:solidFill>
                  <a:srgbClr val="4D4D4C"/>
                </a:solidFill>
                <a:latin typeface="Times New Roman"/>
                <a:cs typeface="Times New Roman"/>
              </a:rPr>
              <a:t> </a:t>
            </a:r>
            <a:r>
              <a:rPr sz="7200" spc="-10" dirty="0">
                <a:solidFill>
                  <a:srgbClr val="4D4D4C"/>
                </a:solidFill>
                <a:latin typeface="Times New Roman"/>
                <a:cs typeface="Times New Roman"/>
              </a:rPr>
              <a:t>Técnico Proyecto</a:t>
            </a:r>
            <a:r>
              <a:rPr sz="7200" dirty="0">
                <a:solidFill>
                  <a:srgbClr val="4D4D4C"/>
                </a:solidFill>
                <a:latin typeface="Times New Roman"/>
                <a:cs typeface="Times New Roman"/>
              </a:rPr>
              <a:t>	</a:t>
            </a:r>
            <a:r>
              <a:rPr sz="7200" spc="-10" dirty="0">
                <a:solidFill>
                  <a:srgbClr val="4D4D4C"/>
                </a:solidFill>
                <a:latin typeface="Times New Roman"/>
                <a:cs typeface="Times New Roman"/>
              </a:rPr>
              <a:t>Productivo</a:t>
            </a:r>
            <a:endParaRPr sz="7200">
              <a:latin typeface="Times New Roman"/>
              <a:cs typeface="Times New Roman"/>
            </a:endParaRPr>
          </a:p>
        </p:txBody>
      </p:sp>
      <p:sp>
        <p:nvSpPr>
          <p:cNvPr id="3" name="object 3"/>
          <p:cNvSpPr/>
          <p:nvPr/>
        </p:nvSpPr>
        <p:spPr>
          <a:xfrm>
            <a:off x="4972227" y="3324313"/>
            <a:ext cx="2247900" cy="0"/>
          </a:xfrm>
          <a:custGeom>
            <a:avLst/>
            <a:gdLst/>
            <a:ahLst/>
            <a:cxnLst/>
            <a:rect l="l" t="t" r="r" b="b"/>
            <a:pathLst>
              <a:path w="2247900">
                <a:moveTo>
                  <a:pt x="0" y="0"/>
                </a:moveTo>
                <a:lnTo>
                  <a:pt x="2247544" y="0"/>
                </a:lnTo>
              </a:path>
            </a:pathLst>
          </a:custGeom>
          <a:ln w="12700">
            <a:solidFill>
              <a:srgbClr val="38A900"/>
            </a:solidFill>
          </a:ln>
        </p:spPr>
        <p:txBody>
          <a:bodyPr wrap="square" lIns="0" tIns="0" rIns="0" bIns="0" rtlCol="0"/>
          <a:lstStyle/>
          <a:p>
            <a:endParaRPr/>
          </a:p>
        </p:txBody>
      </p:sp>
      <p:sp>
        <p:nvSpPr>
          <p:cNvPr id="4" name="object 4"/>
          <p:cNvSpPr txBox="1"/>
          <p:nvPr/>
        </p:nvSpPr>
        <p:spPr>
          <a:xfrm>
            <a:off x="1644713" y="3581400"/>
            <a:ext cx="8991600" cy="2970044"/>
          </a:xfrm>
          <a:prstGeom prst="rect">
            <a:avLst/>
          </a:prstGeom>
        </p:spPr>
        <p:txBody>
          <a:bodyPr vert="horz" wrap="square" lIns="0" tIns="12700" rIns="0" bIns="0" rtlCol="0">
            <a:spAutoFit/>
          </a:bodyPr>
          <a:lstStyle/>
          <a:p>
            <a:pPr marL="12700" marR="5080" algn="ctr">
              <a:lnSpc>
                <a:spcPct val="100000"/>
              </a:lnSpc>
              <a:spcBef>
                <a:spcPts val="100"/>
              </a:spcBef>
            </a:pPr>
            <a:r>
              <a:rPr sz="3200" b="1" dirty="0">
                <a:latin typeface="Calibri"/>
                <a:cs typeface="Calibri"/>
              </a:rPr>
              <a:t>Programa</a:t>
            </a:r>
            <a:r>
              <a:rPr sz="3200" b="1" spc="-45" dirty="0">
                <a:latin typeface="Calibri"/>
                <a:cs typeface="Calibri"/>
              </a:rPr>
              <a:t> </a:t>
            </a:r>
            <a:r>
              <a:rPr sz="3200" b="1" dirty="0">
                <a:latin typeface="Calibri"/>
                <a:cs typeface="Calibri"/>
              </a:rPr>
              <a:t>de</a:t>
            </a:r>
            <a:r>
              <a:rPr sz="3200" b="1" spc="-45" dirty="0">
                <a:latin typeface="Calibri"/>
                <a:cs typeface="Calibri"/>
              </a:rPr>
              <a:t> </a:t>
            </a:r>
            <a:r>
              <a:rPr sz="3200" b="1" spc="-10" dirty="0" err="1" smtClean="0">
                <a:latin typeface="Calibri"/>
                <a:cs typeface="Calibri"/>
              </a:rPr>
              <a:t>Formación</a:t>
            </a:r>
            <a:endParaRPr lang="es-CO" sz="3200" b="1" spc="-10" dirty="0" smtClean="0">
              <a:latin typeface="Calibri"/>
              <a:cs typeface="Calibri"/>
            </a:endParaRPr>
          </a:p>
          <a:p>
            <a:pPr marL="12700" marR="5080" algn="ctr">
              <a:lnSpc>
                <a:spcPct val="100000"/>
              </a:lnSpc>
              <a:spcBef>
                <a:spcPts val="100"/>
              </a:spcBef>
            </a:pPr>
            <a:r>
              <a:rPr lang="es-CO" sz="3200" b="1" spc="-10" dirty="0" smtClean="0">
                <a:latin typeface="Calibri"/>
                <a:cs typeface="Calibri"/>
              </a:rPr>
              <a:t>Mantenimiento y Ensamble de Aparatos</a:t>
            </a:r>
            <a:r>
              <a:rPr sz="3200" b="1" spc="-10" dirty="0" smtClean="0">
                <a:latin typeface="Calibri"/>
                <a:cs typeface="Calibri"/>
              </a:rPr>
              <a:t> </a:t>
            </a:r>
            <a:r>
              <a:rPr lang="es-CO" sz="3200" b="1" spc="-10" dirty="0" smtClean="0">
                <a:latin typeface="Calibri"/>
                <a:cs typeface="Calibri"/>
              </a:rPr>
              <a:t>Electrónicos</a:t>
            </a:r>
            <a:endParaRPr sz="3200" dirty="0">
              <a:latin typeface="Calibri"/>
              <a:cs typeface="Calibri"/>
            </a:endParaRPr>
          </a:p>
          <a:p>
            <a:pPr marL="1472565" marR="1465580" algn="ctr">
              <a:lnSpc>
                <a:spcPct val="100000"/>
              </a:lnSpc>
              <a:spcBef>
                <a:spcPts val="3840"/>
              </a:spcBef>
            </a:pPr>
            <a:r>
              <a:rPr sz="3200" b="1" spc="-10" dirty="0" err="1" smtClean="0">
                <a:latin typeface="Calibri"/>
                <a:cs typeface="Calibri"/>
              </a:rPr>
              <a:t>Ficha</a:t>
            </a:r>
            <a:endParaRPr lang="es-CO" sz="3200" b="1" spc="-10" dirty="0" smtClean="0">
              <a:latin typeface="Calibri"/>
              <a:cs typeface="Calibri"/>
            </a:endParaRPr>
          </a:p>
          <a:p>
            <a:pPr marL="1472565" marR="1465580" algn="ctr">
              <a:lnSpc>
                <a:spcPct val="100000"/>
              </a:lnSpc>
              <a:spcBef>
                <a:spcPts val="3840"/>
              </a:spcBef>
            </a:pPr>
            <a:r>
              <a:rPr lang="es-CO" sz="3200" b="1" spc="-10" dirty="0" smtClean="0">
                <a:latin typeface="Calibri"/>
                <a:cs typeface="Calibri"/>
              </a:rPr>
              <a:t>3080817</a:t>
            </a:r>
            <a:endParaRPr sz="32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4" name="object 4"/>
          <p:cNvSpPr txBox="1">
            <a:spLocks noGrp="1"/>
          </p:cNvSpPr>
          <p:nvPr>
            <p:ph type="title"/>
          </p:nvPr>
        </p:nvSpPr>
        <p:spPr>
          <a:xfrm>
            <a:off x="529262" y="379907"/>
            <a:ext cx="5636260" cy="574040"/>
          </a:xfrm>
          <a:prstGeom prst="rect">
            <a:avLst/>
          </a:prstGeom>
        </p:spPr>
        <p:txBody>
          <a:bodyPr vert="horz" wrap="square" lIns="0" tIns="12700" rIns="0" bIns="0" rtlCol="0">
            <a:spAutoFit/>
          </a:bodyPr>
          <a:lstStyle/>
          <a:p>
            <a:pPr marL="12700">
              <a:lnSpc>
                <a:spcPct val="100000"/>
              </a:lnSpc>
              <a:spcBef>
                <a:spcPts val="100"/>
              </a:spcBef>
            </a:pPr>
            <a:r>
              <a:rPr dirty="0">
                <a:solidFill>
                  <a:srgbClr val="FFFFFF"/>
                </a:solidFill>
                <a:latin typeface="Times New Roman"/>
                <a:cs typeface="Times New Roman"/>
              </a:rPr>
              <a:t>GASTOS</a:t>
            </a:r>
            <a:r>
              <a:rPr spc="-25" dirty="0">
                <a:solidFill>
                  <a:srgbClr val="FFFFFF"/>
                </a:solidFill>
                <a:latin typeface="Times New Roman"/>
                <a:cs typeface="Times New Roman"/>
              </a:rPr>
              <a:t> </a:t>
            </a:r>
            <a:r>
              <a:rPr dirty="0">
                <a:solidFill>
                  <a:srgbClr val="FFFFFF"/>
                </a:solidFill>
                <a:latin typeface="Times New Roman"/>
                <a:cs typeface="Times New Roman"/>
              </a:rPr>
              <a:t>DEL</a:t>
            </a:r>
            <a:r>
              <a:rPr spc="-15" dirty="0">
                <a:solidFill>
                  <a:srgbClr val="FFFFFF"/>
                </a:solidFill>
                <a:latin typeface="Times New Roman"/>
                <a:cs typeface="Times New Roman"/>
              </a:rPr>
              <a:t> </a:t>
            </a:r>
            <a:r>
              <a:rPr spc="-10" dirty="0">
                <a:solidFill>
                  <a:srgbClr val="FFFFFF"/>
                </a:solidFill>
                <a:latin typeface="Times New Roman"/>
                <a:cs typeface="Times New Roman"/>
              </a:rPr>
              <a:t>PROYECTO</a:t>
            </a:r>
          </a:p>
        </p:txBody>
      </p:sp>
      <p:graphicFrame>
        <p:nvGraphicFramePr>
          <p:cNvPr id="8" name="Tabla 7"/>
          <p:cNvGraphicFramePr>
            <a:graphicFrameLocks noGrp="1"/>
          </p:cNvGraphicFramePr>
          <p:nvPr>
            <p:extLst>
              <p:ext uri="{D42A27DB-BD31-4B8C-83A1-F6EECF244321}">
                <p14:modId xmlns:p14="http://schemas.microsoft.com/office/powerpoint/2010/main" val="823986207"/>
              </p:ext>
            </p:extLst>
          </p:nvPr>
        </p:nvGraphicFramePr>
        <p:xfrm>
          <a:off x="1142998" y="1981207"/>
          <a:ext cx="9829801" cy="4267199"/>
        </p:xfrm>
        <a:graphic>
          <a:graphicData uri="http://schemas.openxmlformats.org/drawingml/2006/table">
            <a:tbl>
              <a:tblPr/>
              <a:tblGrid>
                <a:gridCol w="697680">
                  <a:extLst>
                    <a:ext uri="{9D8B030D-6E8A-4147-A177-3AD203B41FA5}">
                      <a16:colId xmlns:a16="http://schemas.microsoft.com/office/drawing/2014/main" val="3602934806"/>
                    </a:ext>
                  </a:extLst>
                </a:gridCol>
                <a:gridCol w="3052344">
                  <a:extLst>
                    <a:ext uri="{9D8B030D-6E8A-4147-A177-3AD203B41FA5}">
                      <a16:colId xmlns:a16="http://schemas.microsoft.com/office/drawing/2014/main" val="1357770604"/>
                    </a:ext>
                  </a:extLst>
                </a:gridCol>
                <a:gridCol w="2828092">
                  <a:extLst>
                    <a:ext uri="{9D8B030D-6E8A-4147-A177-3AD203B41FA5}">
                      <a16:colId xmlns:a16="http://schemas.microsoft.com/office/drawing/2014/main" val="2559701033"/>
                    </a:ext>
                  </a:extLst>
                </a:gridCol>
                <a:gridCol w="946852">
                  <a:extLst>
                    <a:ext uri="{9D8B030D-6E8A-4147-A177-3AD203B41FA5}">
                      <a16:colId xmlns:a16="http://schemas.microsoft.com/office/drawing/2014/main" val="1127428148"/>
                    </a:ext>
                  </a:extLst>
                </a:gridCol>
                <a:gridCol w="1270773">
                  <a:extLst>
                    <a:ext uri="{9D8B030D-6E8A-4147-A177-3AD203B41FA5}">
                      <a16:colId xmlns:a16="http://schemas.microsoft.com/office/drawing/2014/main" val="3913617869"/>
                    </a:ext>
                  </a:extLst>
                </a:gridCol>
                <a:gridCol w="1034060">
                  <a:extLst>
                    <a:ext uri="{9D8B030D-6E8A-4147-A177-3AD203B41FA5}">
                      <a16:colId xmlns:a16="http://schemas.microsoft.com/office/drawing/2014/main" val="2180776402"/>
                    </a:ext>
                  </a:extLst>
                </a:gridCol>
              </a:tblGrid>
              <a:tr h="252871">
                <a:tc gridSpan="6">
                  <a:txBody>
                    <a:bodyPr/>
                    <a:lstStyle/>
                    <a:p>
                      <a:pPr algn="ctr" fontAlgn="b"/>
                      <a:r>
                        <a:rPr lang="es-MX" sz="1100" b="1" i="0" u="none" strike="noStrike">
                          <a:solidFill>
                            <a:srgbClr val="000000"/>
                          </a:solidFill>
                          <a:effectLst/>
                          <a:latin typeface="Calibri" panose="020F0502020204030204" pitchFamily="34" charset="0"/>
                        </a:rPr>
                        <a:t>RELACION DE GASTOS PROYECTO M.A.N.G.O</a:t>
                      </a:r>
                    </a:p>
                  </a:txBody>
                  <a:tcPr marL="4880" marR="4880" marT="4880" marB="0" anchor="b">
                    <a:lnL>
                      <a:noFill/>
                    </a:lnL>
                    <a:lnR>
                      <a:noFill/>
                    </a:lnR>
                    <a:lnT>
                      <a:noFill/>
                    </a:lnT>
                    <a:lnB>
                      <a:noFill/>
                    </a:lnB>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404339702"/>
                  </a:ext>
                </a:extLst>
              </a:tr>
              <a:tr h="252871">
                <a:tc>
                  <a:txBody>
                    <a:bodyPr/>
                    <a:lstStyle/>
                    <a:p>
                      <a:pPr algn="l" fontAlgn="b"/>
                      <a:endParaRPr lang="en-US" sz="1100" b="0" i="0" u="none" strike="noStrike">
                        <a:solidFill>
                          <a:srgbClr val="000000"/>
                        </a:solidFill>
                        <a:effectLst/>
                        <a:latin typeface="Calibri" panose="020F0502020204030204" pitchFamily="34" charset="0"/>
                      </a:endParaRPr>
                    </a:p>
                  </a:txBody>
                  <a:tcPr marL="4880" marR="4880" marT="48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880" marR="4880" marT="48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880" marR="4880" marT="48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880" marR="4880" marT="48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880" marR="4880" marT="488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880" marR="4880" marT="488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0109937"/>
                  </a:ext>
                </a:extLst>
              </a:tr>
              <a:tr h="474134">
                <a:tc>
                  <a:txBody>
                    <a:bodyPr/>
                    <a:lstStyle/>
                    <a:p>
                      <a:pPr algn="ctr" fontAlgn="b"/>
                      <a:r>
                        <a:rPr lang="en-US" sz="1100" b="1" i="0" u="none" strike="noStrike">
                          <a:solidFill>
                            <a:srgbClr val="000000"/>
                          </a:solidFill>
                          <a:effectLst/>
                          <a:latin typeface="Calibri" panose="020F0502020204030204" pitchFamily="34" charset="0"/>
                        </a:rPr>
                        <a:t>ORDEN</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NOMBRE DEL PRODUCTO</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DESCRIPCION DEL PRODUCTO</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UNIDADES</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VALOR UNIDAD</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VALOR TOTAL</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6267343"/>
                  </a:ext>
                </a:extLst>
              </a:tr>
              <a:tr h="252871">
                <a:tc>
                  <a:txBody>
                    <a:bodyPr/>
                    <a:lstStyle/>
                    <a:p>
                      <a:pPr algn="ctr" fontAlgn="b"/>
                      <a:r>
                        <a:rPr lang="en-US" sz="1100" b="0" i="0" u="none" strike="noStrike">
                          <a:solidFill>
                            <a:srgbClr val="000000"/>
                          </a:solidFill>
                          <a:effectLst/>
                          <a:latin typeface="Calibri" panose="020F0502020204030204" pitchFamily="34" charset="0"/>
                        </a:rPr>
                        <a:t>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DS18B20 WATERPROOF TEMPERATURE</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Sensor de Temperatura</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22377,185</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44754,37</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5941353"/>
                  </a:ext>
                </a:extLst>
              </a:tr>
              <a:tr h="252871">
                <a:tc>
                  <a:txBody>
                    <a:bodyPr/>
                    <a:lstStyle/>
                    <a:p>
                      <a:pPr algn="ctr" fontAlgn="b"/>
                      <a:r>
                        <a:rPr lang="en-US" sz="1100" b="0" i="0" u="none" strike="noStrike">
                          <a:solidFill>
                            <a:srgbClr val="000000"/>
                          </a:solidFill>
                          <a:effectLst/>
                          <a:latin typeface="Calibri" panose="020F0502020204030204" pitchFamily="34" charset="0"/>
                        </a:rPr>
                        <a:t>2</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RASPBERRY Pi 4 Aluminium</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Board programable</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42703</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42703</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0946929"/>
                  </a:ext>
                </a:extLst>
              </a:tr>
              <a:tr h="252871">
                <a:tc>
                  <a:txBody>
                    <a:bodyPr/>
                    <a:lstStyle/>
                    <a:p>
                      <a:pPr algn="ctr" fontAlgn="b"/>
                      <a:r>
                        <a:rPr lang="en-US" sz="1100" b="0" i="0" u="none" strike="noStrike">
                          <a:solidFill>
                            <a:srgbClr val="000000"/>
                          </a:solidFill>
                          <a:effectLst/>
                          <a:latin typeface="Calibri" panose="020F0502020204030204" pitchFamily="34" charset="0"/>
                        </a:rPr>
                        <a:t>3</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PCS 433MHz LoRa</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Dispositivo de comunicación </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10867</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32601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4157155"/>
                  </a:ext>
                </a:extLst>
              </a:tr>
              <a:tr h="252871">
                <a:tc>
                  <a:txBody>
                    <a:bodyPr/>
                    <a:lstStyle/>
                    <a:p>
                      <a:pPr algn="ctr" fontAlgn="b"/>
                      <a:r>
                        <a:rPr lang="en-US" sz="1100" b="0" i="0" u="none" strike="noStrike">
                          <a:solidFill>
                            <a:srgbClr val="000000"/>
                          </a:solidFill>
                          <a:effectLst/>
                          <a:latin typeface="Calibri" panose="020F0502020204030204" pitchFamily="34" charset="0"/>
                        </a:rPr>
                        <a:t>4</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t-IT" sz="1100" b="0" i="0" u="none" strike="noStrike">
                          <a:solidFill>
                            <a:srgbClr val="000000"/>
                          </a:solidFill>
                          <a:effectLst/>
                          <a:latin typeface="Calibri" panose="020F0502020204030204" pitchFamily="34" charset="0"/>
                        </a:rPr>
                        <a:t>Micro HDMI compatible con HDMI</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Adaptador</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74500</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74500</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516414"/>
                  </a:ext>
                </a:extLst>
              </a:tr>
              <a:tr h="252871">
                <a:tc>
                  <a:txBody>
                    <a:bodyPr/>
                    <a:lstStyle/>
                    <a:p>
                      <a:pPr algn="ctr" fontAlgn="b"/>
                      <a:r>
                        <a:rPr lang="en-US" sz="1100" b="0" i="0" u="none" strike="noStrike">
                          <a:solidFill>
                            <a:srgbClr val="000000"/>
                          </a:solidFill>
                          <a:effectLst/>
                          <a:latin typeface="Calibri" panose="020F0502020204030204" pitchFamily="34" charset="0"/>
                        </a:rPr>
                        <a:t>5</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Modulo para LoRa SX1276, SX1278</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Dispositivo de comunicación </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23830</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71490</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2760894"/>
                  </a:ext>
                </a:extLst>
              </a:tr>
              <a:tr h="252871">
                <a:tc>
                  <a:txBody>
                    <a:bodyPr/>
                    <a:lstStyle/>
                    <a:p>
                      <a:pPr algn="ctr" fontAlgn="b"/>
                      <a:r>
                        <a:rPr lang="en-US" sz="1100" b="0" i="0" u="none" strike="noStrike">
                          <a:solidFill>
                            <a:srgbClr val="000000"/>
                          </a:solidFill>
                          <a:effectLst/>
                          <a:latin typeface="Calibri" panose="020F0502020204030204" pitchFamily="34" charset="0"/>
                        </a:rPr>
                        <a:t>6</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Pt1000 class a temperature sensor</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Sensor de temperatura</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38890</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77780</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920087"/>
                  </a:ext>
                </a:extLst>
              </a:tr>
              <a:tr h="252871">
                <a:tc>
                  <a:txBody>
                    <a:bodyPr/>
                    <a:lstStyle/>
                    <a:p>
                      <a:pPr algn="ctr" fontAlgn="b"/>
                      <a:r>
                        <a:rPr lang="en-US" sz="1100" b="0" i="0" u="none" strike="noStrike">
                          <a:solidFill>
                            <a:srgbClr val="000000"/>
                          </a:solidFill>
                          <a:effectLst/>
                          <a:latin typeface="Calibri" panose="020F0502020204030204" pitchFamily="34" charset="0"/>
                        </a:rPr>
                        <a:t>7</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USB universal tipo C</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Cable adaptador</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6253</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6253</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611541"/>
                  </a:ext>
                </a:extLst>
              </a:tr>
              <a:tr h="252871">
                <a:tc>
                  <a:txBody>
                    <a:bodyPr/>
                    <a:lstStyle/>
                    <a:p>
                      <a:pPr algn="ctr" fontAlgn="b"/>
                      <a:r>
                        <a:rPr lang="en-US" sz="1100" b="0" i="0" u="none" strike="noStrike">
                          <a:solidFill>
                            <a:srgbClr val="000000"/>
                          </a:solidFill>
                          <a:effectLst/>
                          <a:latin typeface="Calibri" panose="020F0502020204030204" pitchFamily="34" charset="0"/>
                        </a:rPr>
                        <a:t>8</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ESP32 Lora  Development board</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Board programable</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83651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83651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065462"/>
                  </a:ext>
                </a:extLst>
              </a:tr>
              <a:tr h="252871">
                <a:tc>
                  <a:txBody>
                    <a:bodyPr/>
                    <a:lstStyle/>
                    <a:p>
                      <a:pPr algn="ctr" fontAlgn="b"/>
                      <a:r>
                        <a:rPr lang="en-US" sz="1100" b="0" i="0" u="none" strike="noStrike">
                          <a:solidFill>
                            <a:srgbClr val="000000"/>
                          </a:solidFill>
                          <a:effectLst/>
                          <a:latin typeface="Calibri" panose="020F0502020204030204" pitchFamily="34" charset="0"/>
                        </a:rPr>
                        <a:t>9</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Freenove Breakout board</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Placa de conexión</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34966</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34966</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4557374"/>
                  </a:ext>
                </a:extLst>
              </a:tr>
              <a:tr h="252871">
                <a:tc>
                  <a:txBody>
                    <a:bodyPr/>
                    <a:lstStyle/>
                    <a:p>
                      <a:pPr algn="ctr" fontAlgn="b"/>
                      <a:r>
                        <a:rPr lang="en-US" sz="1100" b="0" i="0" u="none" strike="noStrike">
                          <a:solidFill>
                            <a:srgbClr val="000000"/>
                          </a:solidFill>
                          <a:effectLst/>
                          <a:latin typeface="Calibri" panose="020F0502020204030204" pitchFamily="34" charset="0"/>
                        </a:rPr>
                        <a:t>10</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433MHz SX1278 LoRa module</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Dispositivo de comunicación </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5776752"/>
                  </a:ext>
                </a:extLst>
              </a:tr>
              <a:tr h="252871">
                <a:tc>
                  <a:txBody>
                    <a:bodyPr/>
                    <a:lstStyle/>
                    <a:p>
                      <a:pPr algn="ctr" fontAlgn="b"/>
                      <a:r>
                        <a:rPr lang="en-US" sz="1100" b="0" i="0" u="none" strike="noStrike">
                          <a:solidFill>
                            <a:srgbClr val="000000"/>
                          </a:solidFill>
                          <a:effectLst/>
                          <a:latin typeface="Calibri" panose="020F0502020204030204" pitchFamily="34" charset="0"/>
                        </a:rPr>
                        <a:t>11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Cautil</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30000</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30000</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601443"/>
                  </a:ext>
                </a:extLst>
              </a:tr>
              <a:tr h="252871">
                <a:tc>
                  <a:txBody>
                    <a:bodyPr/>
                    <a:lstStyle/>
                    <a:p>
                      <a:pPr algn="ctr" fontAlgn="b"/>
                      <a:r>
                        <a:rPr lang="en-US" sz="1100" b="0" i="0" u="none" strike="noStrike">
                          <a:solidFill>
                            <a:srgbClr val="000000"/>
                          </a:solidFill>
                          <a:effectLst/>
                          <a:latin typeface="Calibri" panose="020F0502020204030204" pitchFamily="34" charset="0"/>
                        </a:rPr>
                        <a:t>12</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Corta frio</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10000</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10000</a:t>
                      </a:r>
                    </a:p>
                  </a:txBody>
                  <a:tcPr marL="4880" marR="4880" marT="4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9818478"/>
                  </a:ext>
                </a:extLst>
              </a:tr>
              <a:tr h="252871">
                <a:tc>
                  <a:txBody>
                    <a:bodyPr/>
                    <a:lstStyle/>
                    <a:p>
                      <a:pPr algn="l" fontAlgn="b"/>
                      <a:endParaRPr lang="en-US" sz="1100" b="0" i="0" u="none" strike="noStrike">
                        <a:solidFill>
                          <a:srgbClr val="000000"/>
                        </a:solidFill>
                        <a:effectLst/>
                        <a:latin typeface="Calibri" panose="020F0502020204030204" pitchFamily="34" charset="0"/>
                      </a:endParaRPr>
                    </a:p>
                  </a:txBody>
                  <a:tcPr marL="4880" marR="4880" marT="48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880" marR="4880" marT="48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880" marR="4880" marT="48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880" marR="4880" marT="48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880" marR="4880" marT="48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4880" marR="4880" marT="488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603979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8592" rIns="0" bIns="0" rtlCol="0">
            <a:spAutoFit/>
          </a:bodyPr>
          <a:lstStyle/>
          <a:p>
            <a:pPr marL="3338829">
              <a:lnSpc>
                <a:spcPct val="100000"/>
              </a:lnSpc>
              <a:spcBef>
                <a:spcPts val="100"/>
              </a:spcBef>
            </a:pPr>
            <a:r>
              <a:rPr spc="-10" dirty="0"/>
              <a:t>RESULTADO</a:t>
            </a:r>
          </a:p>
        </p:txBody>
      </p:sp>
      <p:sp>
        <p:nvSpPr>
          <p:cNvPr id="4" name="CuadroTexto 3"/>
          <p:cNvSpPr txBox="1"/>
          <p:nvPr/>
        </p:nvSpPr>
        <p:spPr>
          <a:xfrm>
            <a:off x="1676400" y="2209800"/>
            <a:ext cx="9174010" cy="3108543"/>
          </a:xfrm>
          <a:prstGeom prst="rect">
            <a:avLst/>
          </a:prstGeom>
          <a:noFill/>
        </p:spPr>
        <p:txBody>
          <a:bodyPr wrap="square" rtlCol="0">
            <a:spAutoFit/>
          </a:bodyPr>
          <a:lstStyle/>
          <a:p>
            <a:pPr marL="285750" indent="-285750">
              <a:buFont typeface="Wingdings" panose="05000000000000000000" pitchFamily="2" charset="2"/>
              <a:buChar char="§"/>
            </a:pPr>
            <a:r>
              <a:rPr lang="es-CO" sz="2800" dirty="0" smtClean="0"/>
              <a:t>El proyecto es un producto denominado M.A.N.G.O. </a:t>
            </a:r>
          </a:p>
          <a:p>
            <a:pPr marL="285750" indent="-285750">
              <a:buFont typeface="Wingdings" panose="05000000000000000000" pitchFamily="2" charset="2"/>
              <a:buChar char="§"/>
            </a:pPr>
            <a:r>
              <a:rPr lang="es-CO" sz="2800" dirty="0" smtClean="0"/>
              <a:t>Prestará un servicio para monitoreo continuo de los manglares</a:t>
            </a:r>
          </a:p>
          <a:p>
            <a:pPr marL="285750" indent="-285750">
              <a:buFont typeface="Wingdings" panose="05000000000000000000" pitchFamily="2" charset="2"/>
              <a:buChar char="§"/>
            </a:pPr>
            <a:r>
              <a:rPr lang="es-CO" sz="2800" dirty="0" smtClean="0"/>
              <a:t>Se presentará a la institución educativa y al SENA, para cumplir con el requisito para graduación, adicionalmente, quedará en custodia del estudiante Sebastián Sánchez Chacón.   </a:t>
            </a:r>
            <a:endParaRPr lang="es-CO"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8592" rIns="0" bIns="0" rtlCol="0">
            <a:spAutoFit/>
          </a:bodyPr>
          <a:lstStyle/>
          <a:p>
            <a:pPr marL="2996565">
              <a:lnSpc>
                <a:spcPct val="100000"/>
              </a:lnSpc>
              <a:spcBef>
                <a:spcPts val="100"/>
              </a:spcBef>
            </a:pPr>
            <a:r>
              <a:rPr spc="-10" dirty="0"/>
              <a:t>CONCLUSIONES</a:t>
            </a:r>
          </a:p>
        </p:txBody>
      </p:sp>
      <p:sp>
        <p:nvSpPr>
          <p:cNvPr id="4" name="CuadroTexto 3"/>
          <p:cNvSpPr txBox="1"/>
          <p:nvPr/>
        </p:nvSpPr>
        <p:spPr>
          <a:xfrm>
            <a:off x="381000" y="1219200"/>
            <a:ext cx="11582400" cy="5078313"/>
          </a:xfrm>
          <a:prstGeom prst="rect">
            <a:avLst/>
          </a:prstGeom>
          <a:noFill/>
        </p:spPr>
        <p:txBody>
          <a:bodyPr wrap="square" rtlCol="0">
            <a:spAutoFit/>
          </a:bodyPr>
          <a:lstStyle/>
          <a:p>
            <a:r>
              <a:rPr lang="es-CO" sz="1600" b="1" dirty="0" smtClean="0"/>
              <a:t>ASPECTOS RELEVANTES DE LA REALIZACION DEL PROYECTO</a:t>
            </a:r>
          </a:p>
          <a:p>
            <a:endParaRPr lang="es-CO" sz="1600" b="1" dirty="0" smtClean="0"/>
          </a:p>
          <a:p>
            <a:endParaRPr lang="es-CO" sz="1600" dirty="0" smtClean="0"/>
          </a:p>
          <a:p>
            <a:pPr marL="285750" indent="-285750">
              <a:buFont typeface="Wingdings" panose="05000000000000000000" pitchFamily="2" charset="2"/>
              <a:buChar char="v"/>
            </a:pPr>
            <a:r>
              <a:rPr lang="es-CO" sz="1600" dirty="0"/>
              <a:t>E</a:t>
            </a:r>
            <a:r>
              <a:rPr lang="es-CO" sz="1600" dirty="0" smtClean="0"/>
              <a:t>l aprendizaje y crecimiento como estudiante y como persona</a:t>
            </a:r>
          </a:p>
          <a:p>
            <a:pPr marL="285750" indent="-285750">
              <a:buFont typeface="Wingdings" panose="05000000000000000000" pitchFamily="2" charset="2"/>
              <a:buChar char="v"/>
            </a:pPr>
            <a:r>
              <a:rPr lang="es-CO" sz="1600" dirty="0" smtClean="0"/>
              <a:t>Comprender como la </a:t>
            </a:r>
            <a:r>
              <a:rPr lang="es-CO" sz="1600" dirty="0" err="1" smtClean="0"/>
              <a:t>tecnologia</a:t>
            </a:r>
            <a:r>
              <a:rPr lang="es-CO" sz="1600" dirty="0" smtClean="0"/>
              <a:t> contribuye a la </a:t>
            </a:r>
            <a:r>
              <a:rPr lang="es-CO" sz="1600" dirty="0" err="1" smtClean="0"/>
              <a:t>conservacion</a:t>
            </a:r>
            <a:r>
              <a:rPr lang="es-CO" sz="1600" dirty="0" smtClean="0"/>
              <a:t> del medio ambiente</a:t>
            </a:r>
          </a:p>
          <a:p>
            <a:endParaRPr lang="es-CO" sz="1600" dirty="0" smtClean="0"/>
          </a:p>
          <a:p>
            <a:endParaRPr lang="es-CO" sz="1600" dirty="0"/>
          </a:p>
          <a:p>
            <a:r>
              <a:rPr lang="es-CO" sz="1600" b="1" dirty="0" smtClean="0"/>
              <a:t>CONCLUSION PARA EL INTEGRANTEDEL GRUPO</a:t>
            </a:r>
          </a:p>
          <a:p>
            <a:endParaRPr lang="es-CO" sz="1600" dirty="0"/>
          </a:p>
          <a:p>
            <a:r>
              <a:rPr lang="es-CO" sz="1600" dirty="0"/>
              <a:t>A</a:t>
            </a:r>
            <a:r>
              <a:rPr lang="es-CO" sz="1600" dirty="0" smtClean="0"/>
              <a:t>ctualmente hay tecnologías de bajo costo que puede realizar grandes aportes a una sociedad, sin embargo no se les ha dado la utilidad necesaria. un ejemplo de ello, es el sistema gratuito </a:t>
            </a:r>
            <a:r>
              <a:rPr lang="es-CO" sz="1600" dirty="0" err="1" smtClean="0"/>
              <a:t>linux</a:t>
            </a:r>
            <a:r>
              <a:rPr lang="es-CO" sz="1600" dirty="0" smtClean="0"/>
              <a:t>. M.A.N.G.O ha sido desarrollado teniendo en cuenta esta tecnología y durante esta experiencia se ha evidenciado que puede aportar muchos beneficios. </a:t>
            </a:r>
          </a:p>
          <a:p>
            <a:endParaRPr lang="es-CO" sz="1600" dirty="0"/>
          </a:p>
          <a:p>
            <a:endParaRPr lang="es-CO" sz="1600" dirty="0"/>
          </a:p>
          <a:p>
            <a:r>
              <a:rPr lang="es-CO" sz="1600" b="1" dirty="0" smtClean="0"/>
              <a:t>ASPECTOS A MEJORAR</a:t>
            </a:r>
          </a:p>
          <a:p>
            <a:endParaRPr lang="es-CO" sz="1600" b="1" dirty="0" smtClean="0"/>
          </a:p>
          <a:p>
            <a:pPr marL="285750" indent="-285750">
              <a:buFont typeface="Wingdings" panose="05000000000000000000" pitchFamily="2" charset="2"/>
              <a:buChar char="v"/>
            </a:pPr>
            <a:r>
              <a:rPr lang="es-CO" sz="1600" dirty="0" smtClean="0"/>
              <a:t>Organización y el manejo del tiempo</a:t>
            </a:r>
          </a:p>
          <a:p>
            <a:pPr marL="285750" indent="-285750">
              <a:buFont typeface="Wingdings" panose="05000000000000000000" pitchFamily="2" charset="2"/>
              <a:buChar char="v"/>
            </a:pPr>
            <a:r>
              <a:rPr lang="es-CO" sz="1600" dirty="0" smtClean="0"/>
              <a:t>Mas investigación </a:t>
            </a:r>
          </a:p>
          <a:p>
            <a:endParaRPr lang="es-CO" dirty="0"/>
          </a:p>
          <a:p>
            <a:endParaRPr lang="es-CO"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0540" y="233045"/>
            <a:ext cx="6915784" cy="1122680"/>
          </a:xfrm>
          <a:prstGeom prst="rect">
            <a:avLst/>
          </a:prstGeom>
        </p:spPr>
        <p:txBody>
          <a:bodyPr vert="horz" wrap="square" lIns="0" tIns="12700" rIns="0" bIns="0" rtlCol="0">
            <a:spAutoFit/>
          </a:bodyPr>
          <a:lstStyle/>
          <a:p>
            <a:pPr marL="12700">
              <a:lnSpc>
                <a:spcPct val="100000"/>
              </a:lnSpc>
              <a:spcBef>
                <a:spcPts val="100"/>
              </a:spcBef>
            </a:pPr>
            <a:r>
              <a:rPr sz="7200" dirty="0">
                <a:solidFill>
                  <a:srgbClr val="000000"/>
                </a:solidFill>
              </a:rPr>
              <a:t>Equipo</a:t>
            </a:r>
            <a:r>
              <a:rPr sz="7200" spc="-80" dirty="0">
                <a:solidFill>
                  <a:srgbClr val="000000"/>
                </a:solidFill>
              </a:rPr>
              <a:t> </a:t>
            </a:r>
            <a:r>
              <a:rPr sz="7200" dirty="0">
                <a:solidFill>
                  <a:srgbClr val="000000"/>
                </a:solidFill>
              </a:rPr>
              <a:t>de</a:t>
            </a:r>
            <a:r>
              <a:rPr sz="7200" spc="-80" dirty="0">
                <a:solidFill>
                  <a:srgbClr val="000000"/>
                </a:solidFill>
              </a:rPr>
              <a:t> </a:t>
            </a:r>
            <a:r>
              <a:rPr sz="7200" spc="-10" dirty="0">
                <a:solidFill>
                  <a:srgbClr val="000000"/>
                </a:solidFill>
              </a:rPr>
              <a:t>Trabajo</a:t>
            </a:r>
            <a:endParaRPr sz="7200"/>
          </a:p>
        </p:txBody>
      </p:sp>
      <p:graphicFrame>
        <p:nvGraphicFramePr>
          <p:cNvPr id="4" name="Tabla 3"/>
          <p:cNvGraphicFramePr>
            <a:graphicFrameLocks noGrp="1"/>
          </p:cNvGraphicFramePr>
          <p:nvPr>
            <p:extLst>
              <p:ext uri="{D42A27DB-BD31-4B8C-83A1-F6EECF244321}">
                <p14:modId xmlns:p14="http://schemas.microsoft.com/office/powerpoint/2010/main" val="2091807337"/>
              </p:ext>
            </p:extLst>
          </p:nvPr>
        </p:nvGraphicFramePr>
        <p:xfrm>
          <a:off x="533400" y="2590800"/>
          <a:ext cx="10744200" cy="1277620"/>
        </p:xfrm>
        <a:graphic>
          <a:graphicData uri="http://schemas.openxmlformats.org/drawingml/2006/table">
            <a:tbl>
              <a:tblPr firstRow="1" bandRow="1">
                <a:tableStyleId>{5C22544A-7EE6-4342-B048-85BDC9FD1C3A}</a:tableStyleId>
              </a:tblPr>
              <a:tblGrid>
                <a:gridCol w="2895601">
                  <a:extLst>
                    <a:ext uri="{9D8B030D-6E8A-4147-A177-3AD203B41FA5}">
                      <a16:colId xmlns:a16="http://schemas.microsoft.com/office/drawing/2014/main" val="3443384176"/>
                    </a:ext>
                  </a:extLst>
                </a:gridCol>
                <a:gridCol w="2971800">
                  <a:extLst>
                    <a:ext uri="{9D8B030D-6E8A-4147-A177-3AD203B41FA5}">
                      <a16:colId xmlns:a16="http://schemas.microsoft.com/office/drawing/2014/main" val="1710857111"/>
                    </a:ext>
                  </a:extLst>
                </a:gridCol>
                <a:gridCol w="4876799">
                  <a:extLst>
                    <a:ext uri="{9D8B030D-6E8A-4147-A177-3AD203B41FA5}">
                      <a16:colId xmlns:a16="http://schemas.microsoft.com/office/drawing/2014/main" val="1355329333"/>
                    </a:ext>
                  </a:extLst>
                </a:gridCol>
              </a:tblGrid>
              <a:tr h="637540">
                <a:tc>
                  <a:txBody>
                    <a:bodyPr/>
                    <a:lstStyle/>
                    <a:p>
                      <a:pPr algn="ctr"/>
                      <a:r>
                        <a:rPr lang="es-CO" dirty="0" smtClean="0"/>
                        <a:t>Aprendiz</a:t>
                      </a:r>
                      <a:endParaRPr lang="es-CO" dirty="0"/>
                    </a:p>
                  </a:txBody>
                  <a:tcPr anchor="b">
                    <a:solidFill>
                      <a:srgbClr val="009900">
                        <a:alpha val="75686"/>
                      </a:srgbClr>
                    </a:solidFill>
                  </a:tcPr>
                </a:tc>
                <a:tc>
                  <a:txBody>
                    <a:bodyPr/>
                    <a:lstStyle/>
                    <a:p>
                      <a:pPr algn="ctr"/>
                      <a:r>
                        <a:rPr lang="es-CO" dirty="0" smtClean="0"/>
                        <a:t>No de Identificación  </a:t>
                      </a:r>
                      <a:endParaRPr lang="es-CO" dirty="0"/>
                    </a:p>
                  </a:txBody>
                  <a:tcPr anchor="b">
                    <a:solidFill>
                      <a:srgbClr val="009900">
                        <a:alpha val="75686"/>
                      </a:srgbClr>
                    </a:solidFill>
                  </a:tcPr>
                </a:tc>
                <a:tc>
                  <a:txBody>
                    <a:bodyPr/>
                    <a:lstStyle/>
                    <a:p>
                      <a:pPr algn="ctr"/>
                      <a:r>
                        <a:rPr lang="es-CO" dirty="0" smtClean="0"/>
                        <a:t>Correo Electrónico</a:t>
                      </a:r>
                      <a:endParaRPr lang="es-CO" dirty="0"/>
                    </a:p>
                  </a:txBody>
                  <a:tcPr anchor="b">
                    <a:solidFill>
                      <a:srgbClr val="009900">
                        <a:alpha val="75686"/>
                      </a:srgbClr>
                    </a:solidFill>
                  </a:tcPr>
                </a:tc>
                <a:extLst>
                  <a:ext uri="{0D108BD9-81ED-4DB2-BD59-A6C34878D82A}">
                    <a16:rowId xmlns:a16="http://schemas.microsoft.com/office/drawing/2014/main" val="2872792360"/>
                  </a:ext>
                </a:extLst>
              </a:tr>
              <a:tr h="637540">
                <a:tc>
                  <a:txBody>
                    <a:bodyPr/>
                    <a:lstStyle/>
                    <a:p>
                      <a:r>
                        <a:rPr lang="es-CO" dirty="0" smtClean="0"/>
                        <a:t>Sebastián Sánchez Chacón </a:t>
                      </a:r>
                      <a:endParaRPr lang="es-CO" dirty="0"/>
                    </a:p>
                  </a:txBody>
                  <a:tcPr anchor="b">
                    <a:noFill/>
                  </a:tcPr>
                </a:tc>
                <a:tc>
                  <a:txBody>
                    <a:bodyPr/>
                    <a:lstStyle/>
                    <a:p>
                      <a:endParaRPr lang="es-CO" dirty="0" smtClean="0"/>
                    </a:p>
                    <a:p>
                      <a:pPr algn="ctr"/>
                      <a:r>
                        <a:rPr lang="es-CO" dirty="0" smtClean="0"/>
                        <a:t>1105 375 635 </a:t>
                      </a:r>
                      <a:endParaRPr lang="es-CO" dirty="0"/>
                    </a:p>
                  </a:txBody>
                  <a:tcPr>
                    <a:noFill/>
                  </a:tcPr>
                </a:tc>
                <a:tc>
                  <a:txBody>
                    <a:bodyPr/>
                    <a:lstStyle/>
                    <a:p>
                      <a:endParaRPr lang="es-CO" dirty="0" smtClean="0"/>
                    </a:p>
                    <a:p>
                      <a:r>
                        <a:rPr lang="es-CO" dirty="0" smtClean="0"/>
                        <a:t>Sebastiansanchezchacon1.est@comfandi.edu.co</a:t>
                      </a:r>
                      <a:endParaRPr lang="es-CO" dirty="0"/>
                    </a:p>
                  </a:txBody>
                  <a:tcPr>
                    <a:noFill/>
                  </a:tcPr>
                </a:tc>
                <a:extLst>
                  <a:ext uri="{0D108BD9-81ED-4DB2-BD59-A6C34878D82A}">
                    <a16:rowId xmlns:a16="http://schemas.microsoft.com/office/drawing/2014/main" val="334513687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1"/>
            <a:ext cx="12192000" cy="6857999"/>
          </a:xfrm>
          <a:prstGeom prst="rect">
            <a:avLst/>
          </a:prstGeom>
        </p:spPr>
      </p:pic>
      <p:sp>
        <p:nvSpPr>
          <p:cNvPr id="4" name="object 4"/>
          <p:cNvSpPr txBox="1">
            <a:spLocks noGrp="1"/>
          </p:cNvSpPr>
          <p:nvPr>
            <p:ph type="title"/>
          </p:nvPr>
        </p:nvSpPr>
        <p:spPr>
          <a:xfrm>
            <a:off x="735234" y="398105"/>
            <a:ext cx="10469410" cy="1367041"/>
          </a:xfrm>
          <a:prstGeom prst="rect">
            <a:avLst/>
          </a:prstGeom>
        </p:spPr>
        <p:txBody>
          <a:bodyPr vert="horz" wrap="square" lIns="0" tIns="12700" rIns="0" bIns="0" rtlCol="0">
            <a:spAutoFit/>
          </a:bodyPr>
          <a:lstStyle/>
          <a:p>
            <a:pPr marL="12700" algn="ctr">
              <a:lnSpc>
                <a:spcPct val="100000"/>
              </a:lnSpc>
              <a:spcBef>
                <a:spcPts val="100"/>
              </a:spcBef>
            </a:pPr>
            <a:r>
              <a:rPr lang="es-MX" sz="4400" dirty="0" smtClean="0">
                <a:solidFill>
                  <a:srgbClr val="FFFFFF"/>
                </a:solidFill>
              </a:rPr>
              <a:t>MONITOREO </a:t>
            </a:r>
            <a:r>
              <a:rPr lang="es-MX" sz="4400" dirty="0">
                <a:solidFill>
                  <a:srgbClr val="FFFFFF"/>
                </a:solidFill>
              </a:rPr>
              <a:t>AUTONOMO DE NIVELES Y GESTION </a:t>
            </a:r>
            <a:r>
              <a:rPr lang="es-MX" sz="4400" dirty="0" smtClean="0">
                <a:solidFill>
                  <a:srgbClr val="FFFFFF"/>
                </a:solidFill>
              </a:rPr>
              <a:t>OCEANICA</a:t>
            </a:r>
            <a:endParaRPr sz="4400" dirty="0"/>
          </a:p>
        </p:txBody>
      </p:sp>
      <p:sp>
        <p:nvSpPr>
          <p:cNvPr id="5" name="object 5"/>
          <p:cNvSpPr/>
          <p:nvPr/>
        </p:nvSpPr>
        <p:spPr>
          <a:xfrm>
            <a:off x="4845989" y="1760626"/>
            <a:ext cx="2247900" cy="0"/>
          </a:xfrm>
          <a:custGeom>
            <a:avLst/>
            <a:gdLst/>
            <a:ahLst/>
            <a:cxnLst/>
            <a:rect l="l" t="t" r="r" b="b"/>
            <a:pathLst>
              <a:path w="2247900">
                <a:moveTo>
                  <a:pt x="0" y="0"/>
                </a:moveTo>
                <a:lnTo>
                  <a:pt x="2247544" y="0"/>
                </a:lnTo>
              </a:path>
            </a:pathLst>
          </a:custGeom>
          <a:ln w="12700">
            <a:solidFill>
              <a:srgbClr val="FFFFFF"/>
            </a:solidFill>
          </a:ln>
        </p:spPr>
        <p:txBody>
          <a:bodyPr wrap="square" lIns="0" tIns="0" rIns="0" bIns="0" rtlCol="0"/>
          <a:lstStyle/>
          <a:p>
            <a:endParaRPr/>
          </a:p>
        </p:txBody>
      </p:sp>
      <p:pic>
        <p:nvPicPr>
          <p:cNvPr id="6" name="Imagen 5"/>
          <p:cNvPicPr>
            <a:picLocks noChangeAspect="1"/>
          </p:cNvPicPr>
          <p:nvPr/>
        </p:nvPicPr>
        <p:blipFill>
          <a:blip r:embed="rId3"/>
          <a:stretch>
            <a:fillRect/>
          </a:stretch>
        </p:blipFill>
        <p:spPr>
          <a:xfrm>
            <a:off x="763308" y="1905000"/>
            <a:ext cx="4191000" cy="4191000"/>
          </a:xfrm>
          <a:prstGeom prst="rect">
            <a:avLst/>
          </a:prstGeom>
        </p:spPr>
      </p:pic>
      <p:sp>
        <p:nvSpPr>
          <p:cNvPr id="7" name="Marcador de texto 4"/>
          <p:cNvSpPr>
            <a:spLocks noGrp="1"/>
          </p:cNvSpPr>
          <p:nvPr>
            <p:ph type="body" sz="half" idx="4294967295"/>
          </p:nvPr>
        </p:nvSpPr>
        <p:spPr>
          <a:xfrm>
            <a:off x="5622638" y="2361569"/>
            <a:ext cx="5627717" cy="3900007"/>
          </a:xfrm>
          <a:prstGeom prst="rect">
            <a:avLst/>
          </a:prstGeom>
        </p:spPr>
        <p:txBody>
          <a:bodyPr>
            <a:normAutofit/>
          </a:bodyPr>
          <a:lstStyle/>
          <a:p>
            <a:pPr marL="285750" indent="-285750" algn="just">
              <a:buFont typeface="Wingdings" panose="05000000000000000000" pitchFamily="2" charset="2"/>
              <a:buChar char="v"/>
            </a:pPr>
            <a:endParaRPr lang="es-MX" dirty="0" smtClean="0"/>
          </a:p>
          <a:p>
            <a:pPr marL="285750" indent="-285750" algn="just">
              <a:buFont typeface="Wingdings" panose="05000000000000000000" pitchFamily="2" charset="2"/>
              <a:buChar char="v"/>
            </a:pPr>
            <a:r>
              <a:rPr lang="es-MX" dirty="0" smtClean="0">
                <a:solidFill>
                  <a:schemeClr val="bg1"/>
                </a:solidFill>
              </a:rPr>
              <a:t>EL </a:t>
            </a:r>
            <a:r>
              <a:rPr lang="es-MX" dirty="0">
                <a:solidFill>
                  <a:schemeClr val="bg1"/>
                </a:solidFill>
              </a:rPr>
              <a:t>círculo d</a:t>
            </a:r>
            <a:r>
              <a:rPr lang="es-MX" dirty="0" smtClean="0">
                <a:solidFill>
                  <a:schemeClr val="bg1"/>
                </a:solidFill>
              </a:rPr>
              <a:t>e </a:t>
            </a:r>
            <a:r>
              <a:rPr lang="es-MX" dirty="0">
                <a:solidFill>
                  <a:schemeClr val="bg1"/>
                </a:solidFill>
              </a:rPr>
              <a:t>color amarillo vibrante, </a:t>
            </a:r>
            <a:r>
              <a:rPr lang="es-MX" dirty="0" smtClean="0">
                <a:solidFill>
                  <a:schemeClr val="bg1"/>
                </a:solidFill>
              </a:rPr>
              <a:t>representa la </a:t>
            </a:r>
            <a:r>
              <a:rPr lang="es-MX" dirty="0">
                <a:solidFill>
                  <a:schemeClr val="bg1"/>
                </a:solidFill>
              </a:rPr>
              <a:t>energía, la </a:t>
            </a:r>
            <a:r>
              <a:rPr lang="es-MX" dirty="0" smtClean="0">
                <a:solidFill>
                  <a:schemeClr val="bg1"/>
                </a:solidFill>
              </a:rPr>
              <a:t>electrónica.</a:t>
            </a:r>
          </a:p>
          <a:p>
            <a:pPr marL="285750" indent="-285750" algn="just">
              <a:buFont typeface="Wingdings" panose="05000000000000000000" pitchFamily="2" charset="2"/>
              <a:buChar char="v"/>
            </a:pPr>
            <a:r>
              <a:rPr lang="es-MX" dirty="0" smtClean="0">
                <a:solidFill>
                  <a:schemeClr val="bg1"/>
                </a:solidFill>
              </a:rPr>
              <a:t>Dentro del círculo observamos tres </a:t>
            </a:r>
            <a:r>
              <a:rPr lang="es-MX" dirty="0">
                <a:solidFill>
                  <a:schemeClr val="bg1"/>
                </a:solidFill>
              </a:rPr>
              <a:t>puntos </a:t>
            </a:r>
            <a:r>
              <a:rPr lang="es-MX" dirty="0" smtClean="0">
                <a:solidFill>
                  <a:schemeClr val="bg1"/>
                </a:solidFill>
              </a:rPr>
              <a:t>blancos que representan </a:t>
            </a:r>
            <a:r>
              <a:rPr lang="es-MX" dirty="0">
                <a:solidFill>
                  <a:schemeClr val="bg1"/>
                </a:solidFill>
              </a:rPr>
              <a:t>los tres sensores del </a:t>
            </a:r>
            <a:r>
              <a:rPr lang="es-MX" dirty="0" smtClean="0">
                <a:solidFill>
                  <a:schemeClr val="bg1"/>
                </a:solidFill>
              </a:rPr>
              <a:t>proyecto: pH</a:t>
            </a:r>
            <a:r>
              <a:rPr lang="es-MX" dirty="0">
                <a:solidFill>
                  <a:schemeClr val="bg1"/>
                </a:solidFill>
              </a:rPr>
              <a:t>, turbidez y </a:t>
            </a:r>
            <a:r>
              <a:rPr lang="es-MX" dirty="0" smtClean="0">
                <a:solidFill>
                  <a:schemeClr val="bg1"/>
                </a:solidFill>
              </a:rPr>
              <a:t>temperatura</a:t>
            </a:r>
          </a:p>
          <a:p>
            <a:pPr marL="285750" indent="-285750" algn="just">
              <a:buFont typeface="Wingdings" panose="05000000000000000000" pitchFamily="2" charset="2"/>
              <a:buChar char="v"/>
            </a:pPr>
            <a:r>
              <a:rPr lang="es-MX" dirty="0" smtClean="0">
                <a:solidFill>
                  <a:schemeClr val="bg1"/>
                </a:solidFill>
              </a:rPr>
              <a:t>Alrededor </a:t>
            </a:r>
            <a:r>
              <a:rPr lang="es-MX" dirty="0">
                <a:solidFill>
                  <a:schemeClr val="bg1"/>
                </a:solidFill>
              </a:rPr>
              <a:t>del borde exterior del círculo </a:t>
            </a:r>
            <a:r>
              <a:rPr lang="es-MX" dirty="0" smtClean="0">
                <a:solidFill>
                  <a:schemeClr val="bg1"/>
                </a:solidFill>
              </a:rPr>
              <a:t>principal se observan ceros </a:t>
            </a:r>
            <a:r>
              <a:rPr lang="es-MX" dirty="0">
                <a:solidFill>
                  <a:schemeClr val="bg1"/>
                </a:solidFill>
              </a:rPr>
              <a:t>y </a:t>
            </a:r>
            <a:r>
              <a:rPr lang="es-MX" dirty="0" smtClean="0">
                <a:solidFill>
                  <a:schemeClr val="bg1"/>
                </a:solidFill>
              </a:rPr>
              <a:t>unos en representación de los datos. </a:t>
            </a:r>
          </a:p>
          <a:p>
            <a:pPr marL="285750" indent="-285750" algn="just">
              <a:buFont typeface="Wingdings" panose="05000000000000000000" pitchFamily="2" charset="2"/>
              <a:buChar char="v"/>
            </a:pPr>
            <a:r>
              <a:rPr lang="es-MX" dirty="0" smtClean="0">
                <a:solidFill>
                  <a:schemeClr val="bg1"/>
                </a:solidFill>
              </a:rPr>
              <a:t>En </a:t>
            </a:r>
            <a:r>
              <a:rPr lang="es-MX" dirty="0">
                <a:solidFill>
                  <a:schemeClr val="bg1"/>
                </a:solidFill>
              </a:rPr>
              <a:t>la parte inferior del círculo </a:t>
            </a:r>
            <a:r>
              <a:rPr lang="es-MX" dirty="0" smtClean="0">
                <a:solidFill>
                  <a:schemeClr val="bg1"/>
                </a:solidFill>
              </a:rPr>
              <a:t>principal se muestra la </a:t>
            </a:r>
            <a:r>
              <a:rPr lang="es-MX" dirty="0">
                <a:solidFill>
                  <a:schemeClr val="bg1"/>
                </a:solidFill>
              </a:rPr>
              <a:t>representación </a:t>
            </a:r>
            <a:r>
              <a:rPr lang="es-MX" dirty="0" smtClean="0">
                <a:solidFill>
                  <a:schemeClr val="bg1"/>
                </a:solidFill>
              </a:rPr>
              <a:t>del </a:t>
            </a:r>
            <a:r>
              <a:rPr lang="es-MX" dirty="0">
                <a:solidFill>
                  <a:schemeClr val="bg1"/>
                </a:solidFill>
              </a:rPr>
              <a:t>ecosistema de manglar. </a:t>
            </a:r>
          </a:p>
          <a:p>
            <a:pPr marL="285750" indent="-285750" algn="just">
              <a:buFont typeface="Wingdings" panose="05000000000000000000" pitchFamily="2" charset="2"/>
              <a:buChar char="v"/>
            </a:pPr>
            <a:r>
              <a:rPr lang="es-MX" dirty="0" smtClean="0">
                <a:solidFill>
                  <a:schemeClr val="bg1"/>
                </a:solidFill>
              </a:rPr>
              <a:t>Y por ultimo el acrónimo del nombre del proyecto, para generar recordación.</a:t>
            </a:r>
          </a:p>
          <a:p>
            <a:pPr algn="just"/>
            <a:endParaRPr lang="es-CO" dirty="0">
              <a:solidFill>
                <a:schemeClr val="bg1"/>
              </a:solidFill>
            </a:endParaRPr>
          </a:p>
          <a:p>
            <a:pPr algn="just"/>
            <a:endParaRPr lang="es-CO"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2192000" cy="6857999"/>
          </a:xfrm>
          <a:prstGeom prst="rect">
            <a:avLst/>
          </a:prstGeom>
        </p:spPr>
      </p:pic>
      <p:sp>
        <p:nvSpPr>
          <p:cNvPr id="3" name="object 3"/>
          <p:cNvSpPr txBox="1">
            <a:spLocks noGrp="1"/>
          </p:cNvSpPr>
          <p:nvPr>
            <p:ph type="body" idx="1"/>
          </p:nvPr>
        </p:nvSpPr>
        <p:spPr>
          <a:xfrm>
            <a:off x="539050" y="2067028"/>
            <a:ext cx="5633150" cy="4950073"/>
          </a:xfrm>
          <a:prstGeom prst="rect">
            <a:avLst/>
          </a:prstGeom>
        </p:spPr>
        <p:txBody>
          <a:bodyPr vert="horz" wrap="square" lIns="0" tIns="12700" rIns="0" bIns="0" rtlCol="0">
            <a:spAutoFit/>
          </a:bodyPr>
          <a:lstStyle/>
          <a:p>
            <a:pPr algn="just">
              <a:spcBef>
                <a:spcPts val="100"/>
              </a:spcBef>
            </a:pPr>
            <a:r>
              <a:rPr lang="es-MX" dirty="0"/>
              <a:t>Desarrollar y operar un robot autónomo que mida de forma continua y precisa el pH, la turbidez y la temperatura en los manglares, para generar datos confiables que apoyen a investigadores y organizaciones en la conservación de estos ecosistemas.</a:t>
            </a:r>
            <a:endParaRPr lang="es-CO" dirty="0"/>
          </a:p>
          <a:p>
            <a:pPr algn="just">
              <a:lnSpc>
                <a:spcPct val="100000"/>
              </a:lnSpc>
              <a:spcBef>
                <a:spcPts val="100"/>
              </a:spcBef>
            </a:pPr>
            <a:endParaRPr spc="-10" dirty="0"/>
          </a:p>
        </p:txBody>
      </p:sp>
      <p:sp>
        <p:nvSpPr>
          <p:cNvPr id="4" name="object 4"/>
          <p:cNvSpPr txBox="1">
            <a:spLocks noGrp="1"/>
          </p:cNvSpPr>
          <p:nvPr>
            <p:ph type="title"/>
          </p:nvPr>
        </p:nvSpPr>
        <p:spPr>
          <a:xfrm>
            <a:off x="571500" y="331545"/>
            <a:ext cx="9431655" cy="1122680"/>
          </a:xfrm>
          <a:prstGeom prst="rect">
            <a:avLst/>
          </a:prstGeom>
        </p:spPr>
        <p:txBody>
          <a:bodyPr vert="horz" wrap="square" lIns="0" tIns="12700" rIns="0" bIns="0" rtlCol="0">
            <a:spAutoFit/>
          </a:bodyPr>
          <a:lstStyle/>
          <a:p>
            <a:pPr marL="352425">
              <a:lnSpc>
                <a:spcPct val="100000"/>
              </a:lnSpc>
              <a:spcBef>
                <a:spcPts val="100"/>
              </a:spcBef>
            </a:pPr>
            <a:r>
              <a:rPr sz="7200" dirty="0">
                <a:solidFill>
                  <a:srgbClr val="FFFFFF"/>
                </a:solidFill>
              </a:rPr>
              <a:t>MISIÓN</a:t>
            </a:r>
            <a:r>
              <a:rPr sz="7200" spc="-114" dirty="0">
                <a:solidFill>
                  <a:srgbClr val="FFFFFF"/>
                </a:solidFill>
              </a:rPr>
              <a:t> </a:t>
            </a:r>
            <a:endParaRPr sz="7200" dirty="0"/>
          </a:p>
        </p:txBody>
      </p:sp>
      <p:sp>
        <p:nvSpPr>
          <p:cNvPr id="5" name="object 5"/>
          <p:cNvSpPr/>
          <p:nvPr/>
        </p:nvSpPr>
        <p:spPr>
          <a:xfrm>
            <a:off x="4845989" y="1760626"/>
            <a:ext cx="2247900" cy="0"/>
          </a:xfrm>
          <a:custGeom>
            <a:avLst/>
            <a:gdLst/>
            <a:ahLst/>
            <a:cxnLst/>
            <a:rect l="l" t="t" r="r" b="b"/>
            <a:pathLst>
              <a:path w="2247900">
                <a:moveTo>
                  <a:pt x="0" y="0"/>
                </a:moveTo>
                <a:lnTo>
                  <a:pt x="2247544" y="0"/>
                </a:lnTo>
              </a:path>
            </a:pathLst>
          </a:custGeom>
          <a:ln w="12700">
            <a:solidFill>
              <a:srgbClr val="FFFFFF"/>
            </a:solidFill>
          </a:ln>
        </p:spPr>
        <p:txBody>
          <a:bodyPr wrap="square" lIns="0" tIns="0" rIns="0" bIns="0" rtlCol="0"/>
          <a:lstStyle/>
          <a:p>
            <a:endParaRPr/>
          </a:p>
        </p:txBody>
      </p:sp>
      <p:pic>
        <p:nvPicPr>
          <p:cNvPr id="7" name="Imagen 6"/>
          <p:cNvPicPr>
            <a:picLocks noChangeAspect="1"/>
          </p:cNvPicPr>
          <p:nvPr/>
        </p:nvPicPr>
        <p:blipFill>
          <a:blip r:embed="rId3"/>
          <a:stretch>
            <a:fillRect/>
          </a:stretch>
        </p:blipFill>
        <p:spPr>
          <a:xfrm>
            <a:off x="6711249" y="2030932"/>
            <a:ext cx="5205935" cy="368406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4" name="object 4"/>
          <p:cNvSpPr txBox="1">
            <a:spLocks noGrp="1"/>
          </p:cNvSpPr>
          <p:nvPr>
            <p:ph type="title"/>
          </p:nvPr>
        </p:nvSpPr>
        <p:spPr>
          <a:xfrm>
            <a:off x="304800" y="331005"/>
            <a:ext cx="9431655" cy="1122680"/>
          </a:xfrm>
          <a:prstGeom prst="rect">
            <a:avLst/>
          </a:prstGeom>
        </p:spPr>
        <p:txBody>
          <a:bodyPr vert="horz" wrap="square" lIns="0" tIns="12700" rIns="0" bIns="0" rtlCol="0">
            <a:spAutoFit/>
          </a:bodyPr>
          <a:lstStyle/>
          <a:p>
            <a:pPr marL="418465">
              <a:lnSpc>
                <a:spcPct val="100000"/>
              </a:lnSpc>
              <a:spcBef>
                <a:spcPts val="100"/>
              </a:spcBef>
            </a:pPr>
            <a:r>
              <a:rPr sz="7200" dirty="0">
                <a:solidFill>
                  <a:srgbClr val="FFFFFF"/>
                </a:solidFill>
              </a:rPr>
              <a:t>VISIÓN</a:t>
            </a:r>
            <a:r>
              <a:rPr sz="7200" spc="-145" dirty="0">
                <a:solidFill>
                  <a:srgbClr val="FFFFFF"/>
                </a:solidFill>
              </a:rPr>
              <a:t> </a:t>
            </a:r>
            <a:endParaRPr sz="7200" dirty="0"/>
          </a:p>
        </p:txBody>
      </p:sp>
      <p:sp>
        <p:nvSpPr>
          <p:cNvPr id="5" name="object 5"/>
          <p:cNvSpPr/>
          <p:nvPr/>
        </p:nvSpPr>
        <p:spPr>
          <a:xfrm>
            <a:off x="4845989" y="1760626"/>
            <a:ext cx="2247900" cy="0"/>
          </a:xfrm>
          <a:custGeom>
            <a:avLst/>
            <a:gdLst/>
            <a:ahLst/>
            <a:cxnLst/>
            <a:rect l="l" t="t" r="r" b="b"/>
            <a:pathLst>
              <a:path w="2247900">
                <a:moveTo>
                  <a:pt x="0" y="0"/>
                </a:moveTo>
                <a:lnTo>
                  <a:pt x="2247544" y="0"/>
                </a:lnTo>
              </a:path>
            </a:pathLst>
          </a:custGeom>
          <a:ln w="12700">
            <a:solidFill>
              <a:srgbClr val="FFFFFF"/>
            </a:solidFill>
          </a:ln>
        </p:spPr>
        <p:txBody>
          <a:bodyPr wrap="square" lIns="0" tIns="0" rIns="0" bIns="0" rtlCol="0"/>
          <a:lstStyle/>
          <a:p>
            <a:endParaRPr/>
          </a:p>
        </p:txBody>
      </p:sp>
      <p:sp>
        <p:nvSpPr>
          <p:cNvPr id="6" name="Rectángulo 5"/>
          <p:cNvSpPr/>
          <p:nvPr/>
        </p:nvSpPr>
        <p:spPr>
          <a:xfrm>
            <a:off x="300789" y="1916119"/>
            <a:ext cx="6793100" cy="4462760"/>
          </a:xfrm>
          <a:prstGeom prst="rect">
            <a:avLst/>
          </a:prstGeom>
        </p:spPr>
        <p:txBody>
          <a:bodyPr wrap="square">
            <a:spAutoFit/>
          </a:bodyPr>
          <a:lstStyle/>
          <a:p>
            <a:pPr algn="just"/>
            <a:r>
              <a:rPr lang="es-MX" sz="2800" dirty="0"/>
              <a:t>En 5 años habremos logrado que comunidades científicas y entidades ambientales utilicen estos datos para predecir cambios ecológicos, anticipar riesgos y orientar decisiones de manejo sostenible, reduciendo la incertidumbre y mejorando la capacidad de respuesta ante amenazas como la contaminación, la deforestación o la variabilidad climática.</a:t>
            </a:r>
            <a:endParaRPr lang="es-CO" sz="2800" dirty="0"/>
          </a:p>
        </p:txBody>
      </p:sp>
      <p:pic>
        <p:nvPicPr>
          <p:cNvPr id="8" name="Imagen 7"/>
          <p:cNvPicPr>
            <a:picLocks noChangeAspect="1"/>
          </p:cNvPicPr>
          <p:nvPr/>
        </p:nvPicPr>
        <p:blipFill rotWithShape="1">
          <a:blip r:embed="rId3"/>
          <a:srcRect l="10055" t="15883" r="16724" b="13627"/>
          <a:stretch/>
        </p:blipFill>
        <p:spPr>
          <a:xfrm>
            <a:off x="7564755" y="2031473"/>
            <a:ext cx="4343400" cy="414138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5" name="object 5"/>
          <p:cNvSpPr txBox="1">
            <a:spLocks noGrp="1"/>
          </p:cNvSpPr>
          <p:nvPr>
            <p:ph type="title"/>
          </p:nvPr>
        </p:nvSpPr>
        <p:spPr>
          <a:xfrm>
            <a:off x="436339" y="378593"/>
            <a:ext cx="10386371" cy="1122680"/>
          </a:xfrm>
          <a:prstGeom prst="rect">
            <a:avLst/>
          </a:prstGeom>
        </p:spPr>
        <p:txBody>
          <a:bodyPr vert="horz" wrap="square" lIns="0" tIns="12700" rIns="0" bIns="0" rtlCol="0">
            <a:spAutoFit/>
          </a:bodyPr>
          <a:lstStyle/>
          <a:p>
            <a:pPr marL="12700">
              <a:lnSpc>
                <a:spcPct val="100000"/>
              </a:lnSpc>
              <a:spcBef>
                <a:spcPts val="100"/>
              </a:spcBef>
            </a:pPr>
            <a:r>
              <a:rPr sz="7200" spc="-10" dirty="0" smtClean="0">
                <a:solidFill>
                  <a:srgbClr val="FFFFFF"/>
                </a:solidFill>
              </a:rPr>
              <a:t>VALORES</a:t>
            </a:r>
            <a:r>
              <a:rPr lang="es-CO" sz="7200" spc="-10" dirty="0" smtClean="0">
                <a:solidFill>
                  <a:srgbClr val="FFFFFF"/>
                </a:solidFill>
              </a:rPr>
              <a:t> CORPORATIVOS</a:t>
            </a:r>
            <a:endParaRPr sz="7200" dirty="0"/>
          </a:p>
        </p:txBody>
      </p:sp>
      <p:sp>
        <p:nvSpPr>
          <p:cNvPr id="7" name="object 7"/>
          <p:cNvSpPr/>
          <p:nvPr/>
        </p:nvSpPr>
        <p:spPr>
          <a:xfrm>
            <a:off x="4845989" y="1760626"/>
            <a:ext cx="2247900" cy="0"/>
          </a:xfrm>
          <a:custGeom>
            <a:avLst/>
            <a:gdLst/>
            <a:ahLst/>
            <a:cxnLst/>
            <a:rect l="l" t="t" r="r" b="b"/>
            <a:pathLst>
              <a:path w="2247900">
                <a:moveTo>
                  <a:pt x="0" y="0"/>
                </a:moveTo>
                <a:lnTo>
                  <a:pt x="2247544" y="0"/>
                </a:lnTo>
              </a:path>
            </a:pathLst>
          </a:custGeom>
          <a:ln w="12700">
            <a:solidFill>
              <a:srgbClr val="FFFFFF"/>
            </a:solidFill>
          </a:ln>
        </p:spPr>
        <p:txBody>
          <a:bodyPr wrap="square" lIns="0" tIns="0" rIns="0" bIns="0" rtlCol="0"/>
          <a:lstStyle/>
          <a:p>
            <a:endParaRPr/>
          </a:p>
        </p:txBody>
      </p:sp>
      <p:graphicFrame>
        <p:nvGraphicFramePr>
          <p:cNvPr id="8" name="Diagrama 7"/>
          <p:cNvGraphicFramePr/>
          <p:nvPr>
            <p:extLst>
              <p:ext uri="{D42A27DB-BD31-4B8C-83A1-F6EECF244321}">
                <p14:modId xmlns:p14="http://schemas.microsoft.com/office/powerpoint/2010/main" val="2554952764"/>
              </p:ext>
            </p:extLst>
          </p:nvPr>
        </p:nvGraphicFramePr>
        <p:xfrm>
          <a:off x="575732" y="2068947"/>
          <a:ext cx="11311467" cy="4313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704" y="442442"/>
            <a:ext cx="6649296" cy="751488"/>
          </a:xfrm>
          <a:prstGeom prst="rect">
            <a:avLst/>
          </a:prstGeom>
        </p:spPr>
        <p:txBody>
          <a:bodyPr vert="horz" wrap="square" lIns="0" tIns="12700" rIns="0" bIns="0" rtlCol="0">
            <a:spAutoFit/>
          </a:bodyPr>
          <a:lstStyle/>
          <a:p>
            <a:pPr marL="12700">
              <a:lnSpc>
                <a:spcPct val="100000"/>
              </a:lnSpc>
              <a:spcBef>
                <a:spcPts val="100"/>
              </a:spcBef>
            </a:pPr>
            <a:r>
              <a:rPr sz="4800" dirty="0" smtClean="0"/>
              <a:t>OBJETIVO</a:t>
            </a:r>
            <a:r>
              <a:rPr lang="es-CO" sz="4800" dirty="0" smtClean="0"/>
              <a:t> GENERAL</a:t>
            </a:r>
            <a:endParaRPr sz="4800" dirty="0"/>
          </a:p>
        </p:txBody>
      </p:sp>
      <p:sp>
        <p:nvSpPr>
          <p:cNvPr id="8" name="object 8"/>
          <p:cNvSpPr/>
          <p:nvPr/>
        </p:nvSpPr>
        <p:spPr>
          <a:xfrm>
            <a:off x="1250603" y="1730425"/>
            <a:ext cx="1426210" cy="0"/>
          </a:xfrm>
          <a:custGeom>
            <a:avLst/>
            <a:gdLst/>
            <a:ahLst/>
            <a:cxnLst/>
            <a:rect l="l" t="t" r="r" b="b"/>
            <a:pathLst>
              <a:path w="1426210">
                <a:moveTo>
                  <a:pt x="0" y="0"/>
                </a:moveTo>
                <a:lnTo>
                  <a:pt x="1425934" y="0"/>
                </a:lnTo>
              </a:path>
            </a:pathLst>
          </a:custGeom>
          <a:ln w="12700">
            <a:solidFill>
              <a:srgbClr val="4D4D4C"/>
            </a:solidFill>
          </a:ln>
        </p:spPr>
        <p:txBody>
          <a:bodyPr wrap="square" lIns="0" tIns="0" rIns="0" bIns="0" rtlCol="0"/>
          <a:lstStyle/>
          <a:p>
            <a:endParaRPr/>
          </a:p>
        </p:txBody>
      </p:sp>
      <p:sp>
        <p:nvSpPr>
          <p:cNvPr id="10" name="Rectángulo 9"/>
          <p:cNvSpPr/>
          <p:nvPr/>
        </p:nvSpPr>
        <p:spPr>
          <a:xfrm>
            <a:off x="320998" y="1951427"/>
            <a:ext cx="6424707" cy="3970318"/>
          </a:xfrm>
          <a:prstGeom prst="rect">
            <a:avLst/>
          </a:prstGeom>
        </p:spPr>
        <p:txBody>
          <a:bodyPr wrap="square">
            <a:spAutoFit/>
          </a:bodyPr>
          <a:lstStyle/>
          <a:p>
            <a:pPr algn="just"/>
            <a:r>
              <a:rPr lang="es-MX" sz="2800" dirty="0" smtClean="0"/>
              <a:t>Diseñar, desarrollar y poner en funcionamiento un robot autónomo capaz de monitorear y registrar de manera precisa los parámetros de pH, turbidez y temperatura en los ecosistemas de manglar, con el fin de generar datos confiables que apoyen la investigación científica y la toma de decisiones para su conservación.</a:t>
            </a:r>
            <a:endParaRPr lang="es-MX" sz="2800" dirty="0"/>
          </a:p>
        </p:txBody>
      </p:sp>
      <p:pic>
        <p:nvPicPr>
          <p:cNvPr id="11" name="Imagen 10"/>
          <p:cNvPicPr>
            <a:picLocks noChangeAspect="1"/>
          </p:cNvPicPr>
          <p:nvPr/>
        </p:nvPicPr>
        <p:blipFill rotWithShape="1">
          <a:blip r:embed="rId2"/>
          <a:srcRect t="20818"/>
          <a:stretch/>
        </p:blipFill>
        <p:spPr>
          <a:xfrm>
            <a:off x="7086600" y="1983511"/>
            <a:ext cx="4771701" cy="377831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381000"/>
            <a:ext cx="6096000" cy="751488"/>
          </a:xfrm>
          <a:prstGeom prst="rect">
            <a:avLst/>
          </a:prstGeom>
        </p:spPr>
        <p:txBody>
          <a:bodyPr vert="horz" wrap="square" lIns="0" tIns="12700" rIns="0" bIns="0" rtlCol="0">
            <a:spAutoFit/>
          </a:bodyPr>
          <a:lstStyle/>
          <a:p>
            <a:pPr marL="12700">
              <a:lnSpc>
                <a:spcPct val="100000"/>
              </a:lnSpc>
              <a:spcBef>
                <a:spcPts val="100"/>
              </a:spcBef>
            </a:pPr>
            <a:r>
              <a:rPr sz="4800" dirty="0"/>
              <a:t>OBJETIVOS</a:t>
            </a:r>
            <a:r>
              <a:rPr sz="4800" spc="-50" dirty="0"/>
              <a:t> </a:t>
            </a:r>
            <a:r>
              <a:rPr lang="es-CO" sz="4800" dirty="0" smtClean="0"/>
              <a:t>ESPECIFICOS</a:t>
            </a:r>
            <a:endParaRPr sz="4800" dirty="0"/>
          </a:p>
        </p:txBody>
      </p:sp>
      <p:sp>
        <p:nvSpPr>
          <p:cNvPr id="6" name="Rectángulo 5"/>
          <p:cNvSpPr/>
          <p:nvPr/>
        </p:nvSpPr>
        <p:spPr>
          <a:xfrm>
            <a:off x="228600" y="1818188"/>
            <a:ext cx="7239000" cy="4093428"/>
          </a:xfrm>
          <a:prstGeom prst="rect">
            <a:avLst/>
          </a:prstGeom>
        </p:spPr>
        <p:txBody>
          <a:bodyPr wrap="square">
            <a:spAutoFit/>
          </a:bodyPr>
          <a:lstStyle/>
          <a:p>
            <a:pPr marL="342900" indent="-342900" algn="just">
              <a:buFont typeface="Wingdings" panose="05000000000000000000" pitchFamily="2" charset="2"/>
              <a:buChar char="Ø"/>
            </a:pPr>
            <a:r>
              <a:rPr lang="es-MX" sz="2000" dirty="0" smtClean="0"/>
              <a:t>Integrar y calibrar los sensores de pH, turbidez y temperatura conectándolos al microcontrolador, programando las rutinas de muestreo y realizando curvas de calibración con soluciones y condiciones de referencia, para ajustar sus rangos de lectura e implementar las correcciones necesarias en el firmware.</a:t>
            </a:r>
          </a:p>
          <a:p>
            <a:pPr algn="just"/>
            <a:endParaRPr lang="es-MX" sz="2000" dirty="0" smtClean="0"/>
          </a:p>
          <a:p>
            <a:pPr marL="342900" indent="-342900" algn="just">
              <a:buFont typeface="Wingdings" panose="05000000000000000000" pitchFamily="2" charset="2"/>
              <a:buChar char="Ø"/>
            </a:pPr>
            <a:r>
              <a:rPr lang="es-MX" sz="2000" dirty="0" smtClean="0"/>
              <a:t>Diseñar y poner en funcionamiento un sistema que permita leer los datos de los sensores y enviarlos, a través de </a:t>
            </a:r>
            <a:r>
              <a:rPr lang="es-MX" sz="2000" dirty="0" err="1" smtClean="0"/>
              <a:t>LoRa</a:t>
            </a:r>
            <a:r>
              <a:rPr lang="es-MX" sz="2000" dirty="0" smtClean="0"/>
              <a:t>, a una base de datos externa donde puedan ser consultados y analizados, tanto en pruebas como en salidas de campo.</a:t>
            </a:r>
          </a:p>
          <a:p>
            <a:pPr algn="just"/>
            <a:endParaRPr lang="es-MX" sz="2000" dirty="0" smtClean="0"/>
          </a:p>
        </p:txBody>
      </p:sp>
      <p:pic>
        <p:nvPicPr>
          <p:cNvPr id="8" name="Imagen 7"/>
          <p:cNvPicPr>
            <a:picLocks noChangeAspect="1"/>
          </p:cNvPicPr>
          <p:nvPr/>
        </p:nvPicPr>
        <p:blipFill rotWithShape="1">
          <a:blip r:embed="rId3"/>
          <a:srcRect l="14001" t="16667" r="7333" b="14000"/>
          <a:stretch/>
        </p:blipFill>
        <p:spPr>
          <a:xfrm>
            <a:off x="7924800" y="2133600"/>
            <a:ext cx="3928724" cy="3462604"/>
          </a:xfrm>
          <a:prstGeom prst="rect">
            <a:avLst/>
          </a:prstGeom>
        </p:spPr>
      </p:pic>
      <p:sp>
        <p:nvSpPr>
          <p:cNvPr id="11" name="Rectángulo 10"/>
          <p:cNvSpPr/>
          <p:nvPr/>
        </p:nvSpPr>
        <p:spPr>
          <a:xfrm>
            <a:off x="8175871" y="5791200"/>
            <a:ext cx="3657600" cy="369332"/>
          </a:xfrm>
          <a:prstGeom prst="rect">
            <a:avLst/>
          </a:prstGeom>
        </p:spPr>
        <p:txBody>
          <a:bodyPr wrap="square">
            <a:spAutoFit/>
          </a:bodyPr>
          <a:lstStyle/>
          <a:p>
            <a:r>
              <a:rPr lang="es-CO" sz="900" dirty="0" smtClean="0"/>
              <a:t>https://es.pngtree.com/freepng/icon-for-achieving-specific-targets-in-dark-mode-with-smooth-gradient-vector-vector_10951693.html</a:t>
            </a:r>
            <a:endParaRPr lang="es-CO" sz="9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TotalTime>
  <Words>1515</Words>
  <Application>Microsoft Office PowerPoint</Application>
  <PresentationFormat>Panorámica</PresentationFormat>
  <Paragraphs>243</Paragraphs>
  <Slides>23</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Arial</vt:lpstr>
      <vt:lpstr>Calibri</vt:lpstr>
      <vt:lpstr>Times New Roman</vt:lpstr>
      <vt:lpstr>Wingdings</vt:lpstr>
      <vt:lpstr>Office Theme</vt:lpstr>
      <vt:lpstr>Centro de Electricidad y Automatización Industrial</vt:lpstr>
      <vt:lpstr>Informe Técnico Proyecto Productivo</vt:lpstr>
      <vt:lpstr>Equipo de Trabajo</vt:lpstr>
      <vt:lpstr>MONITOREO AUTONOMO DE NIVELES Y GESTION OCEANICA</vt:lpstr>
      <vt:lpstr>MISIÓN </vt:lpstr>
      <vt:lpstr>VISIÓN </vt:lpstr>
      <vt:lpstr>VALORES CORPORATIVOS</vt:lpstr>
      <vt:lpstr>OBJETIVO GENERAL</vt:lpstr>
      <vt:lpstr>OBJETIVOS ESPECIFICOS</vt:lpstr>
      <vt:lpstr>OBJETIVOS ESPECIFICOS</vt:lpstr>
      <vt:lpstr>IDENTIFICACIÓN DEL PROYECTO</vt:lpstr>
      <vt:lpstr>DESCRIPCIÓN DE LA NECESIDAD</vt:lpstr>
      <vt:lpstr>EVIDENCIAS FASE DIAGNÓSTICO</vt:lpstr>
      <vt:lpstr>EVIDENCIAS FASE DIAGNÓSTICO</vt:lpstr>
      <vt:lpstr>EJECUCIÓN DEL PROYECTO</vt:lpstr>
      <vt:lpstr>EVIDENCIA FASE DE EJECUCIÓN DEL PROYECTO</vt:lpstr>
      <vt:lpstr>EVIDENCIA FASE DE EJECUCIÓN DEL PROYECTO</vt:lpstr>
      <vt:lpstr>EVIDENCIA FASE DE EJECUCIÓN DEL PROYECTO</vt:lpstr>
      <vt:lpstr>EJECUCIÓN DEL PROYECTO</vt:lpstr>
      <vt:lpstr>GASTOS DEL PROYECTO</vt:lpstr>
      <vt:lpstr>RESULTADO</vt:lpstr>
      <vt:lpstr>CONCLUSIONES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Centro de Electricidad y Automatización Industrial</dc:title>
  <dc:creator>Yamileth</dc:creator>
  <cp:lastModifiedBy>Yamileth</cp:lastModifiedBy>
  <cp:revision>34</cp:revision>
  <dcterms:created xsi:type="dcterms:W3CDTF">2025-11-17T16:36:16Z</dcterms:created>
  <dcterms:modified xsi:type="dcterms:W3CDTF">2025-11-17T22:54:47Z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2025-11-17T00:00:00Z</vt:filetime>
  </property>
  <property fmtid="{D5CDD505-2E9C-101B-9397-08002B2CF9AE}" pid="3" name="Creator">
    <vt:lpwstr>PDFium</vt:lpwstr>
  </property>
  <property fmtid="{D5CDD505-2E9C-101B-9397-08002B2CF9AE}" pid="4" name="LastSaved">
    <vt:filetime>2025-11-17T00:00:00Z</vt:filetime>
  </property>
  <property fmtid="{D5CDD505-2E9C-101B-9397-08002B2CF9AE}" pid="5" name="Producer">
    <vt:lpwstr>GPL Ghostscript 9.26</vt:lpwstr>
  </property>
</Properties>
</file>